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rels" ContentType="application/vnd.openxmlformats-package.relationships+xml"/>
  <Override PartName="/ppt/slides/slide14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slides/slide44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notesSlides/notesSlide8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42.xml" ContentType="application/vnd.openxmlformats-officedocument.presentationml.slide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docProps/app.xml" ContentType="application/vnd.openxmlformats-officedocument.extended-properties+xml"/>
  <Override PartName="/ppt/slides/slide4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1.xml" ContentType="application/vnd.openxmlformats-officedocument.presentationml.slide+xml"/>
  <Override PartName="/ppt/theme/theme3.xml" ContentType="application/vnd.openxmlformats-officedocument.theme+xml"/>
  <Override PartName="/ppt/slides/slide24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Default Extension="jpeg" ContentType="image/jpeg"/>
  <Override PartName="/ppt/viewProps.xml" ContentType="application/vnd.openxmlformats-officedocument.presentationml.viewProps+xml"/>
  <Override PartName="/ppt/notesSlides/notesSlide11.xml" ContentType="application/vnd.openxmlformats-officedocument.presentationml.notesSlide+xml"/>
  <Override PartName="/ppt/slides/slide4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s/slide39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Override PartName="/ppt/presentation.xml" ContentType="application/vnd.openxmlformats-officedocument.presentationml.presentation.main+xml"/>
  <Override PartName="/ppt/slides/slide6.xml" ContentType="application/vnd.openxmlformats-officedocument.presentationml.slide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pdf" ContentType="application/pd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>
  <p:sldMasterIdLst>
    <p:sldMasterId id="2147484300" r:id="rId1"/>
  </p:sldMasterIdLst>
  <p:notesMasterIdLst>
    <p:notesMasterId r:id="rId56"/>
  </p:notesMasterIdLst>
  <p:handoutMasterIdLst>
    <p:handoutMasterId r:id="rId57"/>
  </p:handoutMasterIdLst>
  <p:sldIdLst>
    <p:sldId id="312" r:id="rId2"/>
    <p:sldId id="370" r:id="rId3"/>
    <p:sldId id="333" r:id="rId4"/>
    <p:sldId id="359" r:id="rId5"/>
    <p:sldId id="351" r:id="rId6"/>
    <p:sldId id="319" r:id="rId7"/>
    <p:sldId id="327" r:id="rId8"/>
    <p:sldId id="353" r:id="rId9"/>
    <p:sldId id="354" r:id="rId10"/>
    <p:sldId id="320" r:id="rId11"/>
    <p:sldId id="337" r:id="rId12"/>
    <p:sldId id="338" r:id="rId13"/>
    <p:sldId id="339" r:id="rId14"/>
    <p:sldId id="340" r:id="rId15"/>
    <p:sldId id="341" r:id="rId16"/>
    <p:sldId id="342" r:id="rId17"/>
    <p:sldId id="382" r:id="rId18"/>
    <p:sldId id="389" r:id="rId19"/>
    <p:sldId id="368" r:id="rId20"/>
    <p:sldId id="367" r:id="rId21"/>
    <p:sldId id="343" r:id="rId22"/>
    <p:sldId id="344" r:id="rId23"/>
    <p:sldId id="345" r:id="rId24"/>
    <p:sldId id="346" r:id="rId25"/>
    <p:sldId id="365" r:id="rId26"/>
    <p:sldId id="366" r:id="rId27"/>
    <p:sldId id="347" r:id="rId28"/>
    <p:sldId id="348" r:id="rId29"/>
    <p:sldId id="355" r:id="rId30"/>
    <p:sldId id="350" r:id="rId31"/>
    <p:sldId id="360" r:id="rId32"/>
    <p:sldId id="361" r:id="rId33"/>
    <p:sldId id="356" r:id="rId34"/>
    <p:sldId id="357" r:id="rId35"/>
    <p:sldId id="362" r:id="rId36"/>
    <p:sldId id="363" r:id="rId37"/>
    <p:sldId id="358" r:id="rId38"/>
    <p:sldId id="372" r:id="rId39"/>
    <p:sldId id="381" r:id="rId40"/>
    <p:sldId id="383" r:id="rId41"/>
    <p:sldId id="373" r:id="rId42"/>
    <p:sldId id="384" r:id="rId43"/>
    <p:sldId id="385" r:id="rId44"/>
    <p:sldId id="386" r:id="rId45"/>
    <p:sldId id="387" r:id="rId46"/>
    <p:sldId id="376" r:id="rId47"/>
    <p:sldId id="374" r:id="rId48"/>
    <p:sldId id="375" r:id="rId49"/>
    <p:sldId id="377" r:id="rId50"/>
    <p:sldId id="378" r:id="rId51"/>
    <p:sldId id="379" r:id="rId52"/>
    <p:sldId id="380" r:id="rId53"/>
    <p:sldId id="371" r:id="rId54"/>
    <p:sldId id="388" r:id="rId5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prnWhat="notes" scaleToFitPaper="1"/>
  <p:extLst>
    <p:ext uri="{E76CE94A-603C-4142-B9EB-6D1370010A27}">
      <p14:discardImageEditData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  <p:ext uri="{D31A062A-798A-4329-ABDD-BBA856620510}">
      <p14:defaultImageDpi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SorterView">
  <p:normalViewPr>
    <p:restoredLeft sz="15851" autoAdjust="0"/>
    <p:restoredTop sz="93031" autoAdjust="0"/>
  </p:normalViewPr>
  <p:slideViewPr>
    <p:cSldViewPr snapToGrid="0" snapToObjects="1">
      <p:cViewPr varScale="1">
        <p:scale>
          <a:sx n="143" d="100"/>
          <a:sy n="143" d="100"/>
        </p:scale>
        <p:origin x="-108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8" d="100"/>
          <a:sy n="98" d="100"/>
        </p:scale>
        <p:origin x="-2768" y="-104"/>
      </p:cViewPr>
      <p:guideLst>
        <p:guide orient="horz" pos="2928"/>
        <p:guide pos="220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interSettings" Target="printerSettings/printerSettings1.bin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The Power Window Case Study 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0A976-F269-1246-BE11-7D4BBA05CFBC}" type="datetime1">
              <a:rPr lang="en-CA" smtClean="0"/>
              <a:pPr/>
              <a:t>5/11/15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61A76-E5EF-EB46-A9EC-CFE5C28B45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70751940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The Power Window Case Study 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27F80-5E74-DE49-919F-F9ED57292E0B}" type="datetime1">
              <a:rPr lang="en-CA" smtClean="0"/>
              <a:pPr/>
              <a:t>5/11/15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7271C-0365-E644-B832-D456B5387A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86421507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27271C-0365-E644-B832-D456B5387A9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The Power Window Case Study </a:t>
            </a:r>
            <a:endParaRPr lang="en-US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3193856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The Power Window Case Study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27271C-0365-E644-B832-D456B5387A92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The Power Window Case Study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27271C-0365-E644-B832-D456B5387A92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The Power Window Case Study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27271C-0365-E644-B832-D456B5387A92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The Power Window Case Study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27271C-0365-E644-B832-D456B5387A92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DSLTrans</a:t>
            </a:r>
            <a:r>
              <a:rPr lang="en-US" dirty="0" smtClean="0"/>
              <a:t> is made only for translations</a:t>
            </a:r>
          </a:p>
          <a:p>
            <a:r>
              <a:rPr lang="en-US" dirty="0" smtClean="0"/>
              <a:t>Termination and confluence by construction</a:t>
            </a:r>
          </a:p>
          <a:p>
            <a:r>
              <a:rPr lang="en-US" dirty="0" smtClean="0"/>
              <a:t>Expressiveness Reduction</a:t>
            </a:r>
          </a:p>
          <a:p>
            <a:r>
              <a:rPr lang="en-US" dirty="0" smtClean="0"/>
              <a:t>I will speak</a:t>
            </a:r>
            <a:r>
              <a:rPr lang="en-US" baseline="0" dirty="0" smtClean="0"/>
              <a:t> on more length about </a:t>
            </a:r>
            <a:r>
              <a:rPr lang="en-US" baseline="0" dirty="0" err="1" smtClean="0"/>
              <a:t>DSLTrans</a:t>
            </a:r>
            <a:r>
              <a:rPr lang="en-US" baseline="0" dirty="0" smtClean="0"/>
              <a:t> transformations on </a:t>
            </a:r>
            <a:r>
              <a:rPr lang="en-US" baseline="0" dirty="0" err="1" smtClean="0"/>
              <a:t>friday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B60C8-BA5A-3F4A-A4DA-63F6E611C3F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Structural requirements, as done in the mathworks for flatenning transformations</a:t>
            </a:r>
          </a:p>
          <a:p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Classes of properties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The Power Window Case Study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F68C6B-505D-FA40-B21F-F48BBC96E62C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Mention why</a:t>
            </a:r>
            <a:r>
              <a:rPr lang="en-US" baseline="0" dirty="0" smtClean="0"/>
              <a:t> certain control paths are infeasible</a:t>
            </a:r>
          </a:p>
          <a:p>
            <a:pPr eaLnBrk="1" hangingPunct="1">
              <a:buFontTx/>
              <a:buChar char="-"/>
            </a:pPr>
            <a:r>
              <a:rPr lang="en-US" baseline="0" dirty="0" smtClean="0"/>
              <a:t>Backward links do not exist the the path conditions built so far</a:t>
            </a:r>
          </a:p>
          <a:p>
            <a:pPr eaLnBrk="1" hangingPunct="1">
              <a:buFontTx/>
              <a:buNone/>
            </a:pPr>
            <a:r>
              <a:rPr lang="en-US" baseline="0" dirty="0" smtClean="0"/>
              <a:t>Very abstract view, see my poster for the details of the symbolic 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AD0F87-20EC-5345-BDB8-D5D0449CF12F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The Power Window Case Study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27271C-0365-E644-B832-D456B5387A92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Talk about abstraction relation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0B4804-4B6F-A04A-944C-AF393034D3F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The Power Window Case Study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27271C-0365-E644-B832-D456B5387A92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0258" y="45672"/>
            <a:ext cx="6120935" cy="32918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059963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28133"/>
            <a:ext cx="4023812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0692" y="6481612"/>
            <a:ext cx="5033108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28133"/>
            <a:ext cx="4023812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0692" y="6481612"/>
            <a:ext cx="5033108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28133"/>
            <a:ext cx="4023812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0692" y="6481612"/>
            <a:ext cx="5033108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28133"/>
            <a:ext cx="4023812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0692" y="6481612"/>
            <a:ext cx="5033108" cy="32918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1" y="28133"/>
            <a:ext cx="4023812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0692" y="6481612"/>
            <a:ext cx="5033108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1" y="28133"/>
            <a:ext cx="4023812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510692" y="6481612"/>
            <a:ext cx="5033108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1" y="28133"/>
            <a:ext cx="4023812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10692" y="6481612"/>
            <a:ext cx="5033108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28133"/>
            <a:ext cx="4023812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510692" y="6481612"/>
            <a:ext cx="5033108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1" y="28133"/>
            <a:ext cx="4023812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0692" y="6481612"/>
            <a:ext cx="5033108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1" y="28133"/>
            <a:ext cx="4023812" cy="32918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0692" y="6481612"/>
            <a:ext cx="5033108" cy="32918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447"/>
            <a:ext cx="9144000" cy="3474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684110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84555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1355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4700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457199" y="12744"/>
            <a:ext cx="6212694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Verification</a:t>
            </a:r>
            <a:r>
              <a:rPr lang="en-US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 of Model Transformations for Real</a:t>
            </a:r>
            <a:endParaRPr lang="en-US" sz="1200" i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1" r:id="rId1"/>
    <p:sldLayoutId id="2147484302" r:id="rId2"/>
    <p:sldLayoutId id="2147484303" r:id="rId3"/>
    <p:sldLayoutId id="2147484304" r:id="rId4"/>
    <p:sldLayoutId id="2147484305" r:id="rId5"/>
    <p:sldLayoutId id="2147484306" r:id="rId6"/>
    <p:sldLayoutId id="2147484307" r:id="rId7"/>
    <p:sldLayoutId id="2147484308" r:id="rId8"/>
    <p:sldLayoutId id="2147484309" r:id="rId9"/>
    <p:sldLayoutId id="2147484310" r:id="rId10"/>
    <p:sldLayoutId id="214748431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df"/><Relationship Id="rId20" Type="http://schemas.openxmlformats.org/officeDocument/2006/relationships/image" Target="../media/image30.png"/><Relationship Id="rId21" Type="http://schemas.openxmlformats.org/officeDocument/2006/relationships/image" Target="../media/image31.pdf"/><Relationship Id="rId22" Type="http://schemas.openxmlformats.org/officeDocument/2006/relationships/image" Target="../media/image32.png"/><Relationship Id="rId23" Type="http://schemas.openxmlformats.org/officeDocument/2006/relationships/image" Target="../media/image33.pdf"/><Relationship Id="rId24" Type="http://schemas.openxmlformats.org/officeDocument/2006/relationships/image" Target="../media/image34.png"/><Relationship Id="rId25" Type="http://schemas.openxmlformats.org/officeDocument/2006/relationships/image" Target="../media/image35.pdf"/><Relationship Id="rId26" Type="http://schemas.openxmlformats.org/officeDocument/2006/relationships/image" Target="../media/image36.png"/><Relationship Id="rId27" Type="http://schemas.openxmlformats.org/officeDocument/2006/relationships/image" Target="../media/image37.pdf"/><Relationship Id="rId28" Type="http://schemas.openxmlformats.org/officeDocument/2006/relationships/image" Target="../media/image38.png"/><Relationship Id="rId10" Type="http://schemas.openxmlformats.org/officeDocument/2006/relationships/image" Target="../media/image20.png"/><Relationship Id="rId11" Type="http://schemas.openxmlformats.org/officeDocument/2006/relationships/image" Target="../media/image21.pdf"/><Relationship Id="rId12" Type="http://schemas.openxmlformats.org/officeDocument/2006/relationships/image" Target="../media/image22.png"/><Relationship Id="rId13" Type="http://schemas.openxmlformats.org/officeDocument/2006/relationships/image" Target="../media/image23.pdf"/><Relationship Id="rId14" Type="http://schemas.openxmlformats.org/officeDocument/2006/relationships/image" Target="../media/image24.png"/><Relationship Id="rId15" Type="http://schemas.openxmlformats.org/officeDocument/2006/relationships/image" Target="../media/image25.pdf"/><Relationship Id="rId16" Type="http://schemas.openxmlformats.org/officeDocument/2006/relationships/image" Target="../media/image26.png"/><Relationship Id="rId17" Type="http://schemas.openxmlformats.org/officeDocument/2006/relationships/image" Target="../media/image27.pdf"/><Relationship Id="rId18" Type="http://schemas.openxmlformats.org/officeDocument/2006/relationships/image" Target="../media/image28.png"/><Relationship Id="rId19" Type="http://schemas.openxmlformats.org/officeDocument/2006/relationships/image" Target="../media/image29.pd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df"/><Relationship Id="rId4" Type="http://schemas.openxmlformats.org/officeDocument/2006/relationships/image" Target="../media/image14.png"/><Relationship Id="rId5" Type="http://schemas.openxmlformats.org/officeDocument/2006/relationships/image" Target="../media/image15.pdf"/><Relationship Id="rId6" Type="http://schemas.openxmlformats.org/officeDocument/2006/relationships/image" Target="../media/image16.png"/><Relationship Id="rId7" Type="http://schemas.openxmlformats.org/officeDocument/2006/relationships/image" Target="../media/image17.pdf"/><Relationship Id="rId8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df"/><Relationship Id="rId3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7.pdf"/><Relationship Id="rId3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9.png"/><Relationship Id="rId12" Type="http://schemas.openxmlformats.org/officeDocument/2006/relationships/image" Target="../media/image60.png"/><Relationship Id="rId13" Type="http://schemas.openxmlformats.org/officeDocument/2006/relationships/image" Target="../media/image61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jpeg"/><Relationship Id="rId6" Type="http://schemas.openxmlformats.org/officeDocument/2006/relationships/image" Target="../media/image54.png"/><Relationship Id="rId7" Type="http://schemas.openxmlformats.org/officeDocument/2006/relationships/image" Target="../media/image55.png"/><Relationship Id="rId8" Type="http://schemas.openxmlformats.org/officeDocument/2006/relationships/image" Target="../media/image56.png"/><Relationship Id="rId9" Type="http://schemas.openxmlformats.org/officeDocument/2006/relationships/image" Target="../media/image57.png"/><Relationship Id="rId10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2.pdf"/><Relationship Id="rId3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pdf"/><Relationship Id="rId3" Type="http://schemas.openxmlformats.org/officeDocument/2006/relationships/image" Target="../media/image7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df"/><Relationship Id="rId3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df"/><Relationship Id="rId3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6.pdf"/><Relationship Id="rId3" Type="http://schemas.openxmlformats.org/officeDocument/2006/relationships/image" Target="../media/image7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df"/><Relationship Id="rId3" Type="http://schemas.openxmlformats.org/officeDocument/2006/relationships/image" Target="../media/image8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df"/><Relationship Id="rId3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df"/><Relationship Id="rId3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4" Type="http://schemas.openxmlformats.org/officeDocument/2006/relationships/image" Target="../media/image87.pdf"/><Relationship Id="rId5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d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df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1" y="1647208"/>
            <a:ext cx="8737599" cy="1155780"/>
          </a:xfrm>
        </p:spPr>
        <p:txBody>
          <a:bodyPr>
            <a:normAutofit/>
          </a:bodyPr>
          <a:lstStyle/>
          <a:p>
            <a:pPr algn="ctr"/>
            <a:r>
              <a:rPr lang="en-US" sz="3200" cap="none" dirty="0" smtClean="0"/>
              <a:t>Verifying Model Transformations for Real</a:t>
            </a:r>
            <a:endParaRPr lang="en-US" sz="3111" cap="none" dirty="0"/>
          </a:p>
        </p:txBody>
      </p:sp>
      <p:pic>
        <p:nvPicPr>
          <p:cNvPr id="4" name="Picture 3" descr="NECSIS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3856567" y="396268"/>
            <a:ext cx="1291169" cy="449102"/>
          </a:xfrm>
          <a:prstGeom prst="rect">
            <a:avLst/>
          </a:prstGeom>
        </p:spPr>
      </p:pic>
      <p:pic>
        <p:nvPicPr>
          <p:cNvPr id="8" name="Picture 7" descr="mcgill.logo.embossed.sharpen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406401" y="361759"/>
            <a:ext cx="1629833" cy="502346"/>
          </a:xfrm>
          <a:prstGeom prst="rect">
            <a:avLst/>
          </a:prstGeom>
        </p:spPr>
      </p:pic>
      <p:pic>
        <p:nvPicPr>
          <p:cNvPr id="9" name="Picture 8" descr="UA_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tretch>
            <a:fillRect/>
          </a:stretch>
        </p:blipFill>
        <p:spPr>
          <a:xfrm>
            <a:off x="7160342" y="404091"/>
            <a:ext cx="1374058" cy="442333"/>
          </a:xfrm>
          <a:prstGeom prst="rect">
            <a:avLst/>
          </a:prstGeom>
        </p:spPr>
      </p:pic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85799" y="3248405"/>
            <a:ext cx="7848601" cy="1752600"/>
          </a:xfrm>
        </p:spPr>
        <p:txBody>
          <a:bodyPr>
            <a:noAutofit/>
          </a:bodyPr>
          <a:lstStyle/>
          <a:p>
            <a:pPr algn="ctr"/>
            <a:r>
              <a:rPr lang="en-US" sz="2000" u="sng" dirty="0" smtClean="0"/>
              <a:t>Levi </a:t>
            </a:r>
            <a:r>
              <a:rPr lang="en-US" sz="2000" u="sng" dirty="0" err="1" smtClean="0"/>
              <a:t>Lúcio</a:t>
            </a:r>
            <a:endParaRPr lang="en-US" sz="2000" dirty="0" smtClean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work done jointly with:</a:t>
            </a:r>
          </a:p>
          <a:p>
            <a:pPr algn="ctr"/>
            <a:r>
              <a:rPr lang="en-US" sz="1600" dirty="0" smtClean="0"/>
              <a:t>Bentley James </a:t>
            </a:r>
            <a:r>
              <a:rPr lang="en-US" sz="1600" dirty="0" smtClean="0"/>
              <a:t>Oakes, McGill University</a:t>
            </a:r>
          </a:p>
          <a:p>
            <a:pPr algn="ctr"/>
            <a:r>
              <a:rPr lang="en-US" sz="1600" dirty="0" err="1" smtClean="0"/>
              <a:t>Gehan</a:t>
            </a:r>
            <a:r>
              <a:rPr lang="en-US" sz="1600" dirty="0" smtClean="0"/>
              <a:t> </a:t>
            </a:r>
            <a:r>
              <a:rPr lang="en-US" sz="1600" dirty="0" err="1" smtClean="0"/>
              <a:t>Selim</a:t>
            </a:r>
            <a:r>
              <a:rPr lang="en-US" sz="1600" dirty="0" smtClean="0"/>
              <a:t>, Queen’s University</a:t>
            </a:r>
          </a:p>
          <a:p>
            <a:pPr algn="ctr"/>
            <a:r>
              <a:rPr lang="en-US" sz="1600" dirty="0" err="1" smtClean="0"/>
              <a:t>Cl</a:t>
            </a:r>
            <a:r>
              <a:rPr lang="en-US" sz="1600" dirty="0" err="1" smtClean="0"/>
              <a:t>áudio</a:t>
            </a:r>
            <a:r>
              <a:rPr lang="en-US" sz="1600" dirty="0" smtClean="0"/>
              <a:t> Gomes, University of Antwerp</a:t>
            </a:r>
            <a:endParaRPr lang="en-US" sz="1600" dirty="0" smtClean="0"/>
          </a:p>
          <a:p>
            <a:pPr algn="ctr"/>
            <a:endParaRPr lang="en-US" sz="1600" dirty="0" smtClean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School </a:t>
            </a:r>
            <a:r>
              <a:rPr lang="en-US" sz="1600" dirty="0" smtClean="0"/>
              <a:t>of Computer Science, McGill University, Montreal, Canada</a:t>
            </a:r>
            <a:endParaRPr lang="en-US" sz="1600" dirty="0" smtClean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May 13, </a:t>
            </a:r>
            <a:r>
              <a:rPr lang="en-US" sz="1600" dirty="0" smtClean="0"/>
              <a:t>2015</a:t>
            </a:r>
            <a:endParaRPr lang="en-US" sz="1600" dirty="0"/>
          </a:p>
        </p:txBody>
      </p:sp>
    </p:spTree>
    <p:extLst>
      <p:ext uri="{BB962C8B-B14F-4D97-AF65-F5344CB8AC3E}">
        <p14:creationId xmlns:mc="http://schemas.openxmlformats.org/markup-compatibility/2006" xmlns:mv="urn:schemas-microsoft-com:mac:vml" xmlns:p14="http://schemas.microsoft.com/office/powerpoint/2010/main" xmlns:p="http://schemas.openxmlformats.org/presentationml/2006/main" xmlns:r="http://schemas.openxmlformats.org/officeDocument/2006/relationships" xmlns:a="http://schemas.openxmlformats.org/drawingml/2006/main" xmlns="" val="158752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GM_transform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57200" y="2494887"/>
            <a:ext cx="2774442" cy="3037078"/>
          </a:xfrm>
          <a:prstGeom prst="rect">
            <a:avLst/>
          </a:prstGeom>
        </p:spPr>
      </p:pic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Path Condition Generation of</a:t>
            </a:r>
            <a:br>
              <a:rPr lang="en-US" sz="3600" dirty="0" smtClean="0"/>
            </a:br>
            <a:r>
              <a:rPr lang="en-US" sz="3600" dirty="0" err="1" smtClean="0"/>
              <a:t>DSLTrans</a:t>
            </a:r>
            <a:r>
              <a:rPr lang="en-US" sz="3600" dirty="0" smtClean="0"/>
              <a:t> Model Transformations [5,6]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792183" y="3060212"/>
            <a:ext cx="2035208" cy="2178066"/>
            <a:chOff x="2801394" y="4178300"/>
            <a:chExt cx="2035615" cy="2178147"/>
          </a:xfrm>
        </p:grpSpPr>
        <p:sp>
          <p:nvSpPr>
            <p:cNvPr id="45086" name="TextBox 3"/>
            <p:cNvSpPr txBox="1">
              <a:spLocks noChangeArrowheads="1"/>
            </p:cNvSpPr>
            <p:nvPr/>
          </p:nvSpPr>
          <p:spPr bwMode="auto">
            <a:xfrm>
              <a:off x="2801394" y="4178300"/>
              <a:ext cx="40132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/>
                <a:t>1</a:t>
              </a:r>
              <a:r>
                <a:rPr lang="en-US" sz="2000" baseline="-25000" dirty="0"/>
                <a:t>1</a:t>
              </a:r>
              <a:endParaRPr lang="en-US" sz="2000" dirty="0"/>
            </a:p>
          </p:txBody>
        </p:sp>
        <p:sp>
          <p:nvSpPr>
            <p:cNvPr id="45087" name="TextBox 4"/>
            <p:cNvSpPr txBox="1">
              <a:spLocks noChangeArrowheads="1"/>
            </p:cNvSpPr>
            <p:nvPr/>
          </p:nvSpPr>
          <p:spPr bwMode="auto">
            <a:xfrm>
              <a:off x="3672710" y="4178300"/>
              <a:ext cx="40132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/>
                <a:t>2</a:t>
              </a:r>
              <a:r>
                <a:rPr lang="en-US" sz="2000" baseline="-25000" dirty="0"/>
                <a:t>1</a:t>
              </a:r>
              <a:endParaRPr lang="en-US" sz="2000" dirty="0"/>
            </a:p>
          </p:txBody>
        </p:sp>
        <p:sp>
          <p:nvSpPr>
            <p:cNvPr id="45088" name="TextBox 5"/>
            <p:cNvSpPr txBox="1">
              <a:spLocks noChangeArrowheads="1"/>
            </p:cNvSpPr>
            <p:nvPr/>
          </p:nvSpPr>
          <p:spPr bwMode="auto">
            <a:xfrm>
              <a:off x="4407273" y="4178300"/>
              <a:ext cx="40132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/>
                <a:t>3</a:t>
              </a:r>
              <a:r>
                <a:rPr lang="en-US" sz="2000" baseline="-25000" dirty="0"/>
                <a:t>1</a:t>
              </a:r>
              <a:endParaRPr lang="en-US" sz="2000" dirty="0"/>
            </a:p>
          </p:txBody>
        </p:sp>
        <p:sp>
          <p:nvSpPr>
            <p:cNvPr id="45089" name="TextBox 6"/>
            <p:cNvSpPr txBox="1">
              <a:spLocks noChangeArrowheads="1"/>
            </p:cNvSpPr>
            <p:nvPr/>
          </p:nvSpPr>
          <p:spPr bwMode="auto">
            <a:xfrm>
              <a:off x="3271388" y="5146643"/>
              <a:ext cx="40132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/>
                <a:t>1</a:t>
              </a:r>
              <a:r>
                <a:rPr lang="en-US" sz="2000" baseline="-25000" dirty="0"/>
                <a:t>2</a:t>
              </a:r>
              <a:endParaRPr lang="en-US" sz="2000" dirty="0"/>
            </a:p>
          </p:txBody>
        </p:sp>
        <p:sp>
          <p:nvSpPr>
            <p:cNvPr id="45090" name="TextBox 7"/>
            <p:cNvSpPr txBox="1">
              <a:spLocks noChangeArrowheads="1"/>
            </p:cNvSpPr>
            <p:nvPr/>
          </p:nvSpPr>
          <p:spPr bwMode="auto">
            <a:xfrm>
              <a:off x="4074032" y="5146643"/>
              <a:ext cx="40132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/>
                <a:t>2</a:t>
              </a:r>
              <a:r>
                <a:rPr lang="en-US" sz="2000" baseline="-25000" dirty="0"/>
                <a:t>2</a:t>
              </a:r>
              <a:endParaRPr lang="en-US" sz="2000" dirty="0"/>
            </a:p>
          </p:txBody>
        </p:sp>
        <p:sp>
          <p:nvSpPr>
            <p:cNvPr id="45091" name="TextBox 8"/>
            <p:cNvSpPr txBox="1">
              <a:spLocks noChangeArrowheads="1"/>
            </p:cNvSpPr>
            <p:nvPr/>
          </p:nvSpPr>
          <p:spPr bwMode="auto">
            <a:xfrm>
              <a:off x="3002055" y="5956322"/>
              <a:ext cx="401402" cy="400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 smtClean="0"/>
                <a:t>2</a:t>
              </a:r>
              <a:r>
                <a:rPr lang="en-US" sz="2000" baseline="-25000" dirty="0" smtClean="0"/>
                <a:t>3</a:t>
              </a:r>
              <a:endParaRPr lang="en-US" sz="2000" dirty="0"/>
            </a:p>
          </p:txBody>
        </p:sp>
        <p:sp>
          <p:nvSpPr>
            <p:cNvPr id="45092" name="TextBox 9"/>
            <p:cNvSpPr txBox="1">
              <a:spLocks noChangeArrowheads="1"/>
            </p:cNvSpPr>
            <p:nvPr/>
          </p:nvSpPr>
          <p:spPr bwMode="auto">
            <a:xfrm>
              <a:off x="4289982" y="5956322"/>
              <a:ext cx="547027" cy="400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dirty="0" smtClean="0"/>
                <a:t>2</a:t>
              </a:r>
              <a:r>
                <a:rPr lang="en-US" sz="2000" baseline="-25000" dirty="0"/>
                <a:t>3</a:t>
              </a:r>
              <a:endParaRPr lang="en-US" sz="2000" dirty="0"/>
            </a:p>
          </p:txBody>
        </p:sp>
      </p:grp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770F93-8D4E-7F4F-98FD-F34812B5BF4E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45079" name="TextBox 45"/>
          <p:cNvSpPr txBox="1">
            <a:spLocks noChangeArrowheads="1"/>
          </p:cNvSpPr>
          <p:nvPr/>
        </p:nvSpPr>
        <p:spPr bwMode="auto">
          <a:xfrm>
            <a:off x="3782260" y="5685819"/>
            <a:ext cx="412071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lvl="1"/>
            <a:r>
              <a:rPr lang="en-US" sz="1000" dirty="0" smtClean="0"/>
              <a:t>[5]</a:t>
            </a:r>
            <a:r>
              <a:rPr lang="en-US" sz="1000" i="1" dirty="0" smtClean="0"/>
              <a:t> </a:t>
            </a:r>
            <a:r>
              <a:rPr lang="en-US" sz="1000" dirty="0" smtClean="0"/>
              <a:t>L. </a:t>
            </a:r>
            <a:r>
              <a:rPr lang="en-US" sz="1000" dirty="0" err="1" smtClean="0"/>
              <a:t>Lúcio</a:t>
            </a:r>
            <a:r>
              <a:rPr lang="en-US" sz="1000" dirty="0"/>
              <a:t>, </a:t>
            </a:r>
            <a:r>
              <a:rPr lang="en-US" sz="1000" dirty="0" smtClean="0"/>
              <a:t>B. </a:t>
            </a:r>
            <a:r>
              <a:rPr lang="en-US" sz="1000" dirty="0" err="1"/>
              <a:t>Barroca</a:t>
            </a:r>
            <a:r>
              <a:rPr lang="en-US" sz="1000" dirty="0"/>
              <a:t>, </a:t>
            </a:r>
            <a:r>
              <a:rPr lang="en-US" sz="1000" dirty="0" smtClean="0"/>
              <a:t>V. </a:t>
            </a:r>
            <a:r>
              <a:rPr lang="en-US" sz="1000" dirty="0" err="1"/>
              <a:t>Amaral</a:t>
            </a:r>
            <a:r>
              <a:rPr lang="en-US" sz="1000" dirty="0"/>
              <a:t> “A Technique for the </a:t>
            </a:r>
            <a:r>
              <a:rPr lang="en-US" sz="1000" dirty="0" smtClean="0"/>
              <a:t>Verification</a:t>
            </a:r>
            <a:br>
              <a:rPr lang="en-US" sz="1000" dirty="0" smtClean="0"/>
            </a:br>
            <a:r>
              <a:rPr lang="en-US" sz="1000" dirty="0" smtClean="0"/>
              <a:t>of </a:t>
            </a:r>
            <a:r>
              <a:rPr lang="en-US" sz="1000" dirty="0"/>
              <a:t>Model</a:t>
            </a:r>
            <a:r>
              <a:rPr lang="en-US" sz="1000" dirty="0" smtClean="0"/>
              <a:t> Transformations</a:t>
            </a:r>
            <a:r>
              <a:rPr lang="en-US" sz="1000" dirty="0"/>
              <a:t>” Proceedings of </a:t>
            </a:r>
            <a:r>
              <a:rPr lang="en-US" sz="1000" dirty="0" err="1"/>
              <a:t>MoDELS</a:t>
            </a:r>
            <a:r>
              <a:rPr lang="en-US" sz="1000" dirty="0"/>
              <a:t>, 2010</a:t>
            </a:r>
            <a:r>
              <a:rPr lang="en-US" sz="1000" dirty="0" smtClean="0"/>
              <a:t>.</a:t>
            </a:r>
          </a:p>
          <a:p>
            <a:pPr marL="0" lvl="1"/>
            <a:endParaRPr lang="en-US" sz="1000" dirty="0" smtClean="0"/>
          </a:p>
          <a:p>
            <a:pPr marL="0" lvl="1"/>
            <a:r>
              <a:rPr lang="en-US" sz="1000" dirty="0" smtClean="0"/>
              <a:t>[6] </a:t>
            </a:r>
            <a:r>
              <a:rPr lang="en-US" sz="1000" i="1" dirty="0" smtClean="0"/>
              <a:t>A Technique for Symbolically Verifying Properties of Graph-Based</a:t>
            </a:r>
          </a:p>
          <a:p>
            <a:pPr marL="0" lvl="1"/>
            <a:r>
              <a:rPr lang="en-US" sz="1000" i="1" dirty="0" smtClean="0"/>
              <a:t>Model Transformations</a:t>
            </a:r>
            <a:r>
              <a:rPr lang="en-US" sz="1000" dirty="0" smtClean="0"/>
              <a:t>, L. </a:t>
            </a:r>
            <a:r>
              <a:rPr lang="en-US" sz="1000" dirty="0" err="1" smtClean="0"/>
              <a:t>Lúcio</a:t>
            </a:r>
            <a:r>
              <a:rPr lang="en-US" sz="1000" dirty="0" smtClean="0"/>
              <a:t>, B. Oakes and H. </a:t>
            </a:r>
            <a:r>
              <a:rPr lang="en-US" sz="1000" dirty="0" err="1" smtClean="0"/>
              <a:t>Vangheluwe</a:t>
            </a:r>
            <a:r>
              <a:rPr lang="en-US" sz="1000" dirty="0" smtClean="0"/>
              <a:t>. </a:t>
            </a:r>
          </a:p>
          <a:p>
            <a:pPr marL="0" lvl="1"/>
            <a:r>
              <a:rPr lang="en-US" sz="1000" dirty="0" smtClean="0"/>
              <a:t>Technical Report SOCS-TR-2014.1, McGill University, 2014. </a:t>
            </a:r>
            <a:endParaRPr lang="en-US" sz="1000" dirty="0"/>
          </a:p>
        </p:txBody>
      </p:sp>
      <p:pic>
        <p:nvPicPr>
          <p:cNvPr id="44" name="Picture 43" descr="state_space_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6254750" y="2093545"/>
            <a:ext cx="596900" cy="609600"/>
          </a:xfrm>
          <a:prstGeom prst="rect">
            <a:avLst/>
          </a:prstGeom>
        </p:spPr>
      </p:pic>
      <p:pic>
        <p:nvPicPr>
          <p:cNvPr id="46" name="Picture 45" descr="state_space_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4464050" y="2094191"/>
            <a:ext cx="2387600" cy="118110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633704" y="2940333"/>
            <a:ext cx="696001" cy="641838"/>
          </a:xfrm>
          <a:prstGeom prst="ellipse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8" name="Picture 47" descr="state_space_3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4466259" y="2094191"/>
            <a:ext cx="2387600" cy="1181100"/>
          </a:xfrm>
          <a:prstGeom prst="rect">
            <a:avLst/>
          </a:prstGeom>
        </p:spPr>
      </p:pic>
      <p:sp>
        <p:nvSpPr>
          <p:cNvPr id="51" name="Oval 50"/>
          <p:cNvSpPr/>
          <p:nvPr/>
        </p:nvSpPr>
        <p:spPr>
          <a:xfrm>
            <a:off x="1482105" y="2954372"/>
            <a:ext cx="696001" cy="641838"/>
          </a:xfrm>
          <a:prstGeom prst="ellipse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2" name="Picture 51" descr="state_space_4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4464050" y="2094191"/>
            <a:ext cx="2387600" cy="1181100"/>
          </a:xfrm>
          <a:prstGeom prst="rect">
            <a:avLst/>
          </a:prstGeom>
        </p:spPr>
      </p:pic>
      <p:pic>
        <p:nvPicPr>
          <p:cNvPr id="53" name="Picture 52" descr="state_space_5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3"/>
              <a:stretch>
                <a:fillRect/>
              </a:stretch>
            </p:blipFill>
          </mc:Choice>
          <mc:Fallback>
            <p:blipFill>
              <a:blip r:embed="rId14"/>
              <a:stretch>
                <a:fillRect/>
              </a:stretch>
            </p:blipFill>
          </mc:Fallback>
        </mc:AlternateContent>
        <p:spPr>
          <a:xfrm>
            <a:off x="4466259" y="2093545"/>
            <a:ext cx="2387600" cy="1181100"/>
          </a:xfrm>
          <a:prstGeom prst="rect">
            <a:avLst/>
          </a:prstGeom>
        </p:spPr>
      </p:pic>
      <p:sp>
        <p:nvSpPr>
          <p:cNvPr id="54" name="Oval 53"/>
          <p:cNvSpPr/>
          <p:nvPr/>
        </p:nvSpPr>
        <p:spPr>
          <a:xfrm>
            <a:off x="2251730" y="2940333"/>
            <a:ext cx="696001" cy="641838"/>
          </a:xfrm>
          <a:prstGeom prst="ellipse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" name="Picture 54" descr="state_space_6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5"/>
              <a:stretch>
                <a:fillRect/>
              </a:stretch>
            </p:blipFill>
          </mc:Choice>
          <mc:Fallback>
            <p:blipFill>
              <a:blip r:embed="rId16"/>
              <a:stretch>
                <a:fillRect/>
              </a:stretch>
            </p:blipFill>
          </mc:Fallback>
        </mc:AlternateContent>
        <p:spPr>
          <a:xfrm>
            <a:off x="4466259" y="2094191"/>
            <a:ext cx="2654300" cy="1181100"/>
          </a:xfrm>
          <a:prstGeom prst="rect">
            <a:avLst/>
          </a:prstGeom>
        </p:spPr>
      </p:pic>
      <p:sp>
        <p:nvSpPr>
          <p:cNvPr id="56" name="Oval 55"/>
          <p:cNvSpPr/>
          <p:nvPr/>
        </p:nvSpPr>
        <p:spPr>
          <a:xfrm>
            <a:off x="644803" y="2954372"/>
            <a:ext cx="1606927" cy="641838"/>
          </a:xfrm>
          <a:prstGeom prst="ellipse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9" name="Picture 58" descr="state_space_7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7"/>
              <a:stretch>
                <a:fillRect/>
              </a:stretch>
            </p:blipFill>
          </mc:Choice>
          <mc:Fallback>
            <p:blipFill>
              <a:blip r:embed="rId18"/>
              <a:stretch>
                <a:fillRect/>
              </a:stretch>
            </p:blipFill>
          </mc:Fallback>
        </mc:AlternateContent>
        <p:spPr>
          <a:xfrm>
            <a:off x="4466259" y="2093545"/>
            <a:ext cx="4203700" cy="1181100"/>
          </a:xfrm>
          <a:prstGeom prst="rect">
            <a:avLst/>
          </a:prstGeom>
        </p:spPr>
      </p:pic>
      <p:pic>
        <p:nvPicPr>
          <p:cNvPr id="60" name="Picture 59" descr="state_space_8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9"/>
              <a:stretch>
                <a:fillRect/>
              </a:stretch>
            </p:blipFill>
          </mc:Choice>
          <mc:Fallback>
            <p:blipFill>
              <a:blip r:embed="rId20"/>
              <a:stretch>
                <a:fillRect/>
              </a:stretch>
            </p:blipFill>
          </mc:Fallback>
        </mc:AlternateContent>
        <p:spPr>
          <a:xfrm>
            <a:off x="4466259" y="2094191"/>
            <a:ext cx="4203700" cy="1739900"/>
          </a:xfrm>
          <a:prstGeom prst="rect">
            <a:avLst/>
          </a:prstGeom>
        </p:spPr>
      </p:pic>
      <p:sp>
        <p:nvSpPr>
          <p:cNvPr id="61" name="Oval 60"/>
          <p:cNvSpPr/>
          <p:nvPr/>
        </p:nvSpPr>
        <p:spPr>
          <a:xfrm>
            <a:off x="1106495" y="3964105"/>
            <a:ext cx="696001" cy="641838"/>
          </a:xfrm>
          <a:prstGeom prst="ellipse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" name="Picture 61" descr="state_space_9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1"/>
              <a:stretch>
                <a:fillRect/>
              </a:stretch>
            </p:blipFill>
          </mc:Choice>
          <mc:Fallback>
            <p:blipFill>
              <a:blip r:embed="rId22"/>
              <a:stretch>
                <a:fillRect/>
              </a:stretch>
            </p:blipFill>
          </mc:Fallback>
        </mc:AlternateContent>
        <p:spPr>
          <a:xfrm>
            <a:off x="4466259" y="2094191"/>
            <a:ext cx="4203700" cy="1739900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3500689" y="2617167"/>
            <a:ext cx="25919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Process</a:t>
            </a:r>
          </a:p>
          <a:p>
            <a:r>
              <a:rPr lang="en-US" sz="1600" dirty="0" smtClean="0"/>
              <a:t>Layer 1</a:t>
            </a:r>
            <a:endParaRPr lang="en-US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3500689" y="3201943"/>
            <a:ext cx="25919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Process</a:t>
            </a:r>
          </a:p>
          <a:p>
            <a:r>
              <a:rPr lang="en-US" sz="1600" dirty="0" smtClean="0"/>
              <a:t>Layer 2</a:t>
            </a:r>
            <a:endParaRPr lang="en-US" sz="1600" dirty="0"/>
          </a:p>
        </p:txBody>
      </p:sp>
      <p:sp>
        <p:nvSpPr>
          <p:cNvPr id="69" name="TextBox 68"/>
          <p:cNvSpPr txBox="1"/>
          <p:nvPr/>
        </p:nvSpPr>
        <p:spPr>
          <a:xfrm>
            <a:off x="3500689" y="3782283"/>
            <a:ext cx="25919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Process</a:t>
            </a:r>
          </a:p>
          <a:p>
            <a:r>
              <a:rPr lang="en-US" sz="1600" dirty="0" smtClean="0"/>
              <a:t>Layer 3</a:t>
            </a:r>
            <a:endParaRPr lang="en-US" sz="1600" dirty="0"/>
          </a:p>
        </p:txBody>
      </p:sp>
      <p:pic>
        <p:nvPicPr>
          <p:cNvPr id="71" name="Picture 70" descr="state_space_10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3"/>
              <a:stretch>
                <a:fillRect/>
              </a:stretch>
            </p:blipFill>
          </mc:Choice>
          <mc:Fallback>
            <p:blipFill>
              <a:blip r:embed="rId24"/>
              <a:stretch>
                <a:fillRect/>
              </a:stretch>
            </p:blipFill>
          </mc:Fallback>
        </mc:AlternateContent>
        <p:spPr>
          <a:xfrm>
            <a:off x="4466259" y="2090772"/>
            <a:ext cx="4203700" cy="1727200"/>
          </a:xfrm>
          <a:prstGeom prst="rect">
            <a:avLst/>
          </a:prstGeom>
        </p:spPr>
      </p:pic>
      <p:sp>
        <p:nvSpPr>
          <p:cNvPr id="72" name="Oval 71"/>
          <p:cNvSpPr/>
          <p:nvPr/>
        </p:nvSpPr>
        <p:spPr>
          <a:xfrm>
            <a:off x="1954896" y="3964105"/>
            <a:ext cx="696001" cy="641838"/>
          </a:xfrm>
          <a:prstGeom prst="ellipse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5" name="Picture 64" descr="state_space_10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5"/>
              <a:stretch>
                <a:fillRect/>
              </a:stretch>
            </p:blipFill>
          </mc:Choice>
          <mc:Fallback>
            <p:blipFill>
              <a:blip r:embed="rId26"/>
              <a:stretch>
                <a:fillRect/>
              </a:stretch>
            </p:blipFill>
          </mc:Fallback>
        </mc:AlternateContent>
        <p:spPr>
          <a:xfrm>
            <a:off x="4466259" y="2090772"/>
            <a:ext cx="4203700" cy="1727200"/>
          </a:xfrm>
          <a:prstGeom prst="rect">
            <a:avLst/>
          </a:prstGeom>
        </p:spPr>
      </p:pic>
      <p:sp>
        <p:nvSpPr>
          <p:cNvPr id="73" name="Oval 72"/>
          <p:cNvSpPr/>
          <p:nvPr/>
        </p:nvSpPr>
        <p:spPr>
          <a:xfrm>
            <a:off x="1043970" y="3964105"/>
            <a:ext cx="1606927" cy="641838"/>
          </a:xfrm>
          <a:prstGeom prst="ellipse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63"/>
          <p:cNvGrpSpPr/>
          <p:nvPr/>
        </p:nvGrpSpPr>
        <p:grpSpPr>
          <a:xfrm>
            <a:off x="6262515" y="3393920"/>
            <a:ext cx="1182688" cy="973139"/>
            <a:chOff x="4905375" y="4479924"/>
            <a:chExt cx="1182688" cy="973139"/>
          </a:xfrm>
        </p:grpSpPr>
        <p:grpSp>
          <p:nvGrpSpPr>
            <p:cNvPr id="4" name="Group 55"/>
            <p:cNvGrpSpPr>
              <a:grpSpLocks/>
            </p:cNvGrpSpPr>
            <p:nvPr/>
          </p:nvGrpSpPr>
          <p:grpSpPr bwMode="auto">
            <a:xfrm>
              <a:off x="5338761" y="4479924"/>
              <a:ext cx="293687" cy="293689"/>
              <a:chOff x="3934240" y="5346698"/>
              <a:chExt cx="293621" cy="292447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3934240" y="5346699"/>
                <a:ext cx="293621" cy="292446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rot="5400000" flipH="1" flipV="1">
                <a:off x="3926100" y="5354839"/>
                <a:ext cx="292446" cy="276163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/>
            <p:cNvSpPr txBox="1">
              <a:spLocks noChangeArrowheads="1"/>
            </p:cNvSpPr>
            <p:nvPr/>
          </p:nvSpPr>
          <p:spPr bwMode="auto">
            <a:xfrm>
              <a:off x="4905375" y="4929188"/>
              <a:ext cx="1182688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/>
                <a:t>Unfeasible </a:t>
              </a:r>
            </a:p>
            <a:p>
              <a:pPr algn="ctr"/>
              <a:r>
                <a:rPr lang="en-US" sz="1400" dirty="0"/>
                <a:t>Control Path</a:t>
              </a:r>
            </a:p>
          </p:txBody>
        </p:sp>
      </p:grpSp>
      <p:pic>
        <p:nvPicPr>
          <p:cNvPr id="74" name="Picture 73" descr="state_space_1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7"/>
              <a:stretch>
                <a:fillRect/>
              </a:stretch>
            </p:blipFill>
          </mc:Choice>
          <mc:Fallback>
            <p:blipFill>
              <a:blip r:embed="rId28"/>
              <a:stretch>
                <a:fillRect/>
              </a:stretch>
            </p:blipFill>
          </mc:Fallback>
        </mc:AlternateContent>
        <p:spPr>
          <a:xfrm>
            <a:off x="4466259" y="2094191"/>
            <a:ext cx="4203700" cy="2286000"/>
          </a:xfrm>
          <a:prstGeom prst="rect">
            <a:avLst/>
          </a:prstGeom>
        </p:spPr>
      </p:pic>
      <p:grpSp>
        <p:nvGrpSpPr>
          <p:cNvPr id="5" name="Group 79"/>
          <p:cNvGrpSpPr/>
          <p:nvPr/>
        </p:nvGrpSpPr>
        <p:grpSpPr>
          <a:xfrm>
            <a:off x="3782260" y="3582171"/>
            <a:ext cx="4620823" cy="1255997"/>
            <a:chOff x="3782260" y="3582171"/>
            <a:chExt cx="4620823" cy="1255997"/>
          </a:xfrm>
        </p:grpSpPr>
        <p:grpSp>
          <p:nvGrpSpPr>
            <p:cNvPr id="6" name="Group 77"/>
            <p:cNvGrpSpPr/>
            <p:nvPr/>
          </p:nvGrpSpPr>
          <p:grpSpPr>
            <a:xfrm>
              <a:off x="3782260" y="3582171"/>
              <a:ext cx="4620823" cy="784888"/>
              <a:chOff x="3782260" y="3582171"/>
              <a:chExt cx="4620823" cy="784888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3782260" y="3756417"/>
                <a:ext cx="4620823" cy="610642"/>
              </a:xfrm>
              <a:prstGeom prst="rect">
                <a:avLst/>
              </a:prstGeom>
              <a:noFill/>
              <a:ln w="57150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466259" y="3582171"/>
                <a:ext cx="5034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/>
                  <a:t>…</a:t>
                </a:r>
                <a:endParaRPr lang="en-US" sz="3600" dirty="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7120559" y="3582171"/>
                <a:ext cx="5034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/>
                  <a:t>…</a:t>
                </a:r>
                <a:endParaRPr lang="en-US" sz="3600" dirty="0"/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5311736" y="4468836"/>
              <a:ext cx="1660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Path Conditions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51" grpId="0" animBg="1"/>
      <p:bldP spid="51" grpId="1" animBg="1"/>
      <p:bldP spid="54" grpId="0" animBg="1"/>
      <p:bldP spid="54" grpId="1" animBg="1"/>
      <p:bldP spid="56" grpId="0" animBg="1"/>
      <p:bldP spid="56" grpId="1" animBg="1"/>
      <p:bldP spid="61" grpId="0" animBg="1"/>
      <p:bldP spid="61" grpId="1" animBg="1"/>
      <p:bldP spid="67" grpId="0"/>
      <p:bldP spid="67" grpId="1"/>
      <p:bldP spid="68" grpId="0"/>
      <p:bldP spid="68" grpId="1"/>
      <p:bldP spid="69" grpId="0"/>
      <p:bldP spid="69" grpId="1"/>
      <p:bldP spid="72" grpId="0" animBg="1"/>
      <p:bldP spid="72" grpId="1" animBg="1"/>
      <p:bldP spid="73" grpId="0" animBg="1"/>
      <p:bldP spid="7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9" descr="no_dependencies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8963" y="1979613"/>
            <a:ext cx="5164137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-102" charset="-128"/>
                <a:cs typeface="ＭＳ Ｐゴシック" pitchFamily="-102" charset="-128"/>
              </a:rPr>
              <a:t>Case 1: Rule has no Dependencies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BB445-49CE-6948-86C0-14118DFB69D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048125" y="3267075"/>
            <a:ext cx="168275" cy="939800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29063" y="1781175"/>
            <a:ext cx="4033837" cy="3768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8" descr="non_satisfied_dependencies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67778" y="1971960"/>
            <a:ext cx="4459287" cy="289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ea typeface="ＭＳ Ｐゴシック" pitchFamily="-102" charset="-128"/>
                <a:cs typeface="ＭＳ Ｐゴシック" pitchFamily="-102" charset="-128"/>
              </a:rPr>
              <a:t>Case 2: Rule’s Dependencies are </a:t>
            </a:r>
            <a:r>
              <a:rPr lang="en-US" b="1" smtClean="0">
                <a:ea typeface="ＭＳ Ｐゴシック" pitchFamily="-102" charset="-128"/>
                <a:cs typeface="ＭＳ Ｐゴシック" pitchFamily="-102" charset="-128"/>
              </a:rPr>
              <a:t>not</a:t>
            </a:r>
            <a:r>
              <a:rPr lang="en-US" smtClean="0">
                <a:ea typeface="ＭＳ Ｐゴシック" pitchFamily="-102" charset="-128"/>
                <a:cs typeface="ＭＳ Ｐゴシック" pitchFamily="-102" charset="-128"/>
              </a:rPr>
              <a:t> Satisfied by the Path Condition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24052E-E1F9-8F43-8E33-A7A89E36D5E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890365" y="3318160"/>
            <a:ext cx="168275" cy="939800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29175" y="1958975"/>
            <a:ext cx="3263900" cy="3770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ea typeface="ＭＳ Ｐゴシック" pitchFamily="-102" charset="-128"/>
                <a:cs typeface="ＭＳ Ｐゴシック" pitchFamily="-102" charset="-128"/>
              </a:rPr>
              <a:t>Case 3: Totally- and Partially- Satisfied Dependencies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EAEF7-DF92-D74F-BB8F-D34B8BF126E7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47108" name="Picture 6" descr="total_satisfied_dependencies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05025"/>
            <a:ext cx="731837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952834" y="427693"/>
            <a:ext cx="1725612" cy="62706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986338" y="3305175"/>
            <a:ext cx="168275" cy="939800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21250" y="2065338"/>
            <a:ext cx="3263900" cy="3768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CE5AA5-A85F-F64A-AEEF-6F380EFC5D93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48131" name="Picture 8" descr="multiple_total_satisfied_dependencies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51063"/>
            <a:ext cx="9144000" cy="274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ight Arrow 13"/>
          <p:cNvSpPr/>
          <p:nvPr/>
        </p:nvSpPr>
        <p:spPr>
          <a:xfrm>
            <a:off x="5113338" y="3305175"/>
            <a:ext cx="168275" cy="939800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53013" y="1958975"/>
            <a:ext cx="4064000" cy="3770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13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ea typeface="ＭＳ Ｐゴシック" pitchFamily="-102" charset="-128"/>
                <a:cs typeface="ＭＳ Ｐゴシック" pitchFamily="-102" charset="-128"/>
              </a:rPr>
              <a:t>Case 3: Totally- and Partially- Satisfied Dependencies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52923" y="429272"/>
            <a:ext cx="1725612" cy="62706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8" descr="partial_satisfied_dependencies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375" y="2152650"/>
            <a:ext cx="8686800" cy="275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ea typeface="ＭＳ Ｐゴシック" pitchFamily="-102" charset="-128"/>
                <a:cs typeface="ＭＳ Ｐゴシック" pitchFamily="-102" charset="-128"/>
              </a:rPr>
              <a:t>Case 3: Totally- and Partially- Satisfied Dependencies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64404-11DC-5646-9043-978AC74B668A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55735" y="410223"/>
            <a:ext cx="2100262" cy="62706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394200" y="3305175"/>
            <a:ext cx="168275" cy="939800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67213" y="2130425"/>
            <a:ext cx="4668837" cy="3770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ABE1D6-C84E-FD48-9B95-D3D3995E3239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pic>
        <p:nvPicPr>
          <p:cNvPr id="50179" name="Picture 4" descr="multiple_partial_satisfied_dependencies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2177" y="343884"/>
            <a:ext cx="5549775" cy="6122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ight Arrow 6"/>
          <p:cNvSpPr/>
          <p:nvPr/>
        </p:nvSpPr>
        <p:spPr>
          <a:xfrm rot="5400000">
            <a:off x="4179886" y="2027807"/>
            <a:ext cx="168275" cy="939800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14375" y="2394179"/>
            <a:ext cx="7972425" cy="4418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ttribute_combination_OK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29850" y="1634079"/>
            <a:ext cx="8348980" cy="34457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Symbolic Execution of Rules with Conditions on Attributes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696463" y="3280697"/>
            <a:ext cx="248472" cy="1288319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5513244"/>
            <a:ext cx="8229600" cy="1026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lang="en-US" sz="1730" dirty="0" smtClean="0"/>
              <a:t>Symbolic conditions on attributes are equations on string values and are represented as graphs</a:t>
            </a:r>
            <a:endParaRPr kumimoji="0" lang="en-US" sz="173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r>
              <a:rPr kumimoji="0" lang="en-US" sz="173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Equations</a:t>
            </a:r>
            <a:r>
              <a:rPr kumimoji="0" lang="en-US" sz="173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are solved using a purposely-built Python String constraint solver </a:t>
            </a:r>
            <a:endParaRPr kumimoji="0" lang="en-US" sz="173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" marR="0" lvl="0" indent="-18288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85000"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549737" y="2507722"/>
            <a:ext cx="3455054" cy="263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ttribute_combination_NOK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28503" y="2259051"/>
            <a:ext cx="8377936" cy="28183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Symbolic Execution of Rules with Conditions on Attributes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697627" y="3296871"/>
            <a:ext cx="248472" cy="1288319"/>
          </a:xfrm>
          <a:prstGeom prst="rightArrow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688946" y="2487088"/>
            <a:ext cx="3455054" cy="26363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Proving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A property is </a:t>
            </a:r>
            <a:r>
              <a:rPr lang="en-US" sz="2600" b="1" dirty="0" smtClean="0"/>
              <a:t>does not hold</a:t>
            </a:r>
            <a:r>
              <a:rPr lang="en-US" sz="2600" i="1" dirty="0" smtClean="0"/>
              <a:t> </a:t>
            </a:r>
            <a:r>
              <a:rPr lang="en-US" sz="2600" dirty="0" smtClean="0"/>
              <a:t>for a</a:t>
            </a:r>
            <a:r>
              <a:rPr lang="en-US" sz="2600" i="1" dirty="0" smtClean="0"/>
              <a:t> </a:t>
            </a:r>
            <a:r>
              <a:rPr lang="en-US" sz="2600" dirty="0" smtClean="0"/>
              <a:t>path condition </a:t>
            </a:r>
            <a:r>
              <a:rPr lang="en-US" sz="2600" i="1" dirty="0" smtClean="0"/>
              <a:t>pc</a:t>
            </a:r>
            <a:r>
              <a:rPr lang="en-US" sz="2600" dirty="0" smtClean="0"/>
              <a:t> whenever its pre-condition is</a:t>
            </a:r>
            <a:r>
              <a:rPr lang="en-US" sz="2600" dirty="0" smtClean="0"/>
              <a:t> </a:t>
            </a:r>
            <a:r>
              <a:rPr lang="en-US" sz="2600" dirty="0" err="1" smtClean="0"/>
              <a:t>isomorphically</a:t>
            </a:r>
            <a:r>
              <a:rPr lang="en-US" sz="2600" dirty="0" smtClean="0"/>
              <a:t> </a:t>
            </a:r>
            <a:r>
              <a:rPr lang="en-US" sz="2600" dirty="0" smtClean="0"/>
              <a:t>found </a:t>
            </a:r>
            <a:r>
              <a:rPr lang="en-US" sz="2600" dirty="0" smtClean="0"/>
              <a:t>on </a:t>
            </a:r>
            <a:r>
              <a:rPr lang="en-US" sz="2600" i="1" dirty="0" smtClean="0"/>
              <a:t>pc</a:t>
            </a:r>
            <a:r>
              <a:rPr lang="en-US" sz="2600" dirty="0" smtClean="0"/>
              <a:t>, but its post-condition is not. Otherwise we say the property </a:t>
            </a:r>
            <a:r>
              <a:rPr lang="en-US" sz="2600" b="1" dirty="0" smtClean="0"/>
              <a:t>holds </a:t>
            </a:r>
            <a:r>
              <a:rPr lang="en-US" sz="2600" dirty="0" smtClean="0"/>
              <a:t>for </a:t>
            </a:r>
            <a:r>
              <a:rPr lang="en-US" sz="2600" i="1" dirty="0" smtClean="0"/>
              <a:t>pc</a:t>
            </a:r>
            <a:r>
              <a:rPr lang="en-US" sz="2600" dirty="0" smtClean="0"/>
              <a:t>.</a:t>
            </a:r>
          </a:p>
          <a:p>
            <a:endParaRPr lang="en-US" sz="2600" dirty="0" smtClean="0"/>
          </a:p>
          <a:p>
            <a:r>
              <a:rPr lang="en-US" sz="2600" dirty="0" smtClean="0"/>
              <a:t>A property is </a:t>
            </a:r>
            <a:r>
              <a:rPr lang="en-US" sz="2600" b="1" dirty="0" smtClean="0"/>
              <a:t>holds</a:t>
            </a:r>
            <a:r>
              <a:rPr lang="en-US" sz="2600" dirty="0" smtClean="0"/>
              <a:t> for a transformation whenever it holds for all of the transformation’s path conditions.</a:t>
            </a:r>
            <a:endParaRPr lang="en-US" sz="2600" b="1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Theory: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000" dirty="0" smtClean="0"/>
              <a:t>properties of </a:t>
            </a:r>
            <a:r>
              <a:rPr lang="en-US" sz="2000" dirty="0" err="1" smtClean="0"/>
              <a:t>DSLTrans</a:t>
            </a:r>
            <a:r>
              <a:rPr lang="en-US" sz="2000" dirty="0" smtClean="0"/>
              <a:t> model transformations and their proof</a:t>
            </a:r>
          </a:p>
          <a:p>
            <a:r>
              <a:rPr lang="en-US" b="1" dirty="0" smtClean="0"/>
              <a:t>Practice: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000" dirty="0" smtClean="0"/>
              <a:t>implementing a fully automatic property </a:t>
            </a:r>
            <a:r>
              <a:rPr lang="en-US" sz="2000" dirty="0" err="1" smtClean="0"/>
              <a:t>prover</a:t>
            </a:r>
            <a:endParaRPr lang="en-US" sz="2000" dirty="0" smtClean="0"/>
          </a:p>
          <a:p>
            <a:r>
              <a:rPr lang="en-US" b="1" dirty="0" smtClean="0"/>
              <a:t>Case studies: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000" dirty="0" smtClean="0"/>
              <a:t>proving properties of large transformations</a:t>
            </a:r>
          </a:p>
          <a:p>
            <a:r>
              <a:rPr lang="en-US" b="1" dirty="0" smtClean="0"/>
              <a:t>Going mainstream: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000" dirty="0" smtClean="0"/>
              <a:t>proving properties of ATL transformations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Properties of Property Proving [7]</a:t>
            </a:r>
            <a:endParaRPr lang="en-US" baseline="30000" dirty="0" smtClean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51288"/>
          </a:xfrm>
        </p:spPr>
        <p:txBody>
          <a:bodyPr/>
          <a:lstStyle/>
          <a:p>
            <a:pPr eaLnBrk="1" hangingPunct="1"/>
            <a:r>
              <a:rPr lang="en-US" b="1" i="1" dirty="0" smtClean="0">
                <a:ea typeface="ＭＳ Ｐゴシック" pitchFamily="-110" charset="-128"/>
                <a:cs typeface="ＭＳ Ｐゴシック" pitchFamily="-110" charset="-128"/>
              </a:rPr>
              <a:t>Validity</a:t>
            </a:r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lvl="1" eaLnBrk="1" hangingPunct="1">
              <a:buFont typeface="Arial" pitchFamily="-110" charset="0"/>
              <a:buNone/>
            </a:pPr>
            <a:r>
              <a:rPr lang="en-US" sz="2200" u="sng" dirty="0" smtClean="0"/>
              <a:t>Theorem</a:t>
            </a:r>
            <a:r>
              <a:rPr lang="en-US" sz="2200" dirty="0" smtClean="0"/>
              <a:t>: the result of proving a property for all path conditions generated for a transformation or an all executions of that transformation is the same</a:t>
            </a:r>
          </a:p>
          <a:p>
            <a:pPr eaLnBrk="1" hangingPunct="1"/>
            <a:r>
              <a:rPr lang="en-US" b="1" i="1" dirty="0" smtClean="0">
                <a:ea typeface="ＭＳ Ｐゴシック" pitchFamily="-110" charset="-128"/>
                <a:cs typeface="ＭＳ Ｐゴシック" pitchFamily="-110" charset="-128"/>
              </a:rPr>
              <a:t>Completeness</a:t>
            </a:r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lvl="1" eaLnBrk="1" hangingPunct="1">
              <a:buFont typeface="Arial" pitchFamily="-110" charset="0"/>
              <a:buNone/>
            </a:pPr>
            <a:r>
              <a:rPr lang="en-US" sz="2200" u="sng" dirty="0" smtClean="0"/>
              <a:t>Theorem</a:t>
            </a:r>
            <a:r>
              <a:rPr lang="en-US" sz="2200" dirty="0" smtClean="0"/>
              <a:t>: properties of a transformation can be shown to either hold for all transformation executions, or not hold for at least one transformation execution </a:t>
            </a:r>
          </a:p>
          <a:p>
            <a:pPr eaLnBrk="1" hangingPunct="1">
              <a:buFont typeface="Arial" pitchFamily="-110" charset="0"/>
              <a:buNone/>
            </a:pPr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lvl="1" eaLnBrk="1" hangingPunct="1">
              <a:buFont typeface="Arial" pitchFamily="-110" charset="0"/>
              <a:buNone/>
            </a:pPr>
            <a:endParaRPr lang="en-US" dirty="0" smtClean="0"/>
          </a:p>
          <a:p>
            <a:pPr lvl="1" eaLnBrk="1" hangingPunct="1">
              <a:buFont typeface="Arial" pitchFamily="-110" charset="0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DF65B0-7C4F-4447-BF9B-9F6DB5CFE88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64517" name="Rectangle 6"/>
          <p:cNvSpPr>
            <a:spLocks noChangeArrowheads="1"/>
          </p:cNvSpPr>
          <p:nvPr/>
        </p:nvSpPr>
        <p:spPr bwMode="auto">
          <a:xfrm>
            <a:off x="790575" y="5894388"/>
            <a:ext cx="73707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lvl="1"/>
            <a:r>
              <a:rPr lang="en-US" sz="1200" dirty="0" smtClean="0"/>
              <a:t>[7] </a:t>
            </a:r>
            <a:r>
              <a:rPr lang="en-US" sz="1200" dirty="0"/>
              <a:t>L. </a:t>
            </a:r>
            <a:r>
              <a:rPr lang="en-US" sz="1200" dirty="0" err="1"/>
              <a:t>Lúcio</a:t>
            </a:r>
            <a:r>
              <a:rPr lang="en-US" sz="1200" dirty="0"/>
              <a:t>, B. Oakes, H. </a:t>
            </a:r>
            <a:r>
              <a:rPr lang="en-US" sz="1200" dirty="0" err="1"/>
              <a:t>Vangheluwe</a:t>
            </a:r>
            <a:r>
              <a:rPr lang="en-US" sz="1200" dirty="0"/>
              <a:t> “A Technique for Symbolically Verifying Properties of Graph-Based Model Transformations”. Technical Report SOCS-TR-2014.1, McGill University, 2014.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0360" y="1881946"/>
            <a:ext cx="8316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/>
              <a:t>Principle: </a:t>
            </a:r>
          </a:p>
          <a:p>
            <a:pPr algn="ctr"/>
            <a:endParaRPr lang="en-US" u="sng" dirty="0" smtClean="0"/>
          </a:p>
          <a:p>
            <a:pPr algn="ctr"/>
            <a:r>
              <a:rPr lang="en-US" b="1" dirty="0" smtClean="0"/>
              <a:t>Development of the tool should be model-driven (as much as as possible)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81801" y="4463801"/>
            <a:ext cx="42242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First class citizens:</a:t>
            </a:r>
          </a:p>
          <a:p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Metamodels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 Models</a:t>
            </a:r>
          </a:p>
          <a:p>
            <a:pPr>
              <a:buFont typeface="Arial"/>
              <a:buChar char="•"/>
            </a:pPr>
            <a:r>
              <a:rPr lang="en-US" dirty="0" smtClean="0"/>
              <a:t> (Higher-Order) Model Transformations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62806" y="3369034"/>
            <a:ext cx="2717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“Eat your own dog food!”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551" y="2971132"/>
            <a:ext cx="952500" cy="118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Tooling and developers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" name="Picture 3" descr="eclip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384" y="1723948"/>
            <a:ext cx="1070648" cy="10706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19" y="3102074"/>
            <a:ext cx="1739962" cy="102141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491183" y="3006351"/>
            <a:ext cx="1353271" cy="1117135"/>
            <a:chOff x="5276817" y="1975826"/>
            <a:chExt cx="1353271" cy="1117135"/>
          </a:xfrm>
        </p:grpSpPr>
        <p:pic>
          <p:nvPicPr>
            <p:cNvPr id="6" name="Picture 5" descr="Screen Shot 2015-02-26 at 11.06.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9255" y="1975826"/>
              <a:ext cx="819101" cy="87804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276817" y="2815962"/>
              <a:ext cx="13532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venir Heavy"/>
                  <a:cs typeface="Avenir Heavy"/>
                </a:rPr>
                <a:t>igraph</a:t>
              </a:r>
              <a:r>
                <a:rPr lang="en-US" sz="1200" dirty="0" smtClean="0">
                  <a:latin typeface="Avenir Heavy"/>
                  <a:cs typeface="Avenir Heavy"/>
                </a:rPr>
                <a:t> / </a:t>
              </a:r>
              <a:r>
                <a:rPr lang="en-US" sz="1200" dirty="0" err="1" smtClean="0">
                  <a:latin typeface="Avenir Heavy"/>
                  <a:cs typeface="Avenir Heavy"/>
                </a:rPr>
                <a:t>Himesis</a:t>
              </a:r>
              <a:endParaRPr lang="en-US" sz="1200" dirty="0">
                <a:latin typeface="Avenir Heavy"/>
                <a:cs typeface="Avenir Heavy"/>
              </a:endParaRPr>
            </a:p>
          </p:txBody>
        </p:sp>
      </p:grpSp>
      <p:pic>
        <p:nvPicPr>
          <p:cNvPr id="10" name="Picture 9" descr="pytho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54" y="1758975"/>
            <a:ext cx="1013248" cy="10132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7001" y="1889208"/>
            <a:ext cx="2070080" cy="9247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791" y="4295403"/>
            <a:ext cx="2378401" cy="13501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6282" y="4345363"/>
            <a:ext cx="1235613" cy="10175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4659" y="4564142"/>
            <a:ext cx="931116" cy="532066"/>
          </a:xfrm>
          <a:prstGeom prst="rect">
            <a:avLst/>
          </a:prstGeom>
        </p:spPr>
      </p:pic>
      <p:pic>
        <p:nvPicPr>
          <p:cNvPr id="19" name="Picture 18" descr="Screen Shot 2015-02-26 at 11.23.27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6572" y="5509836"/>
            <a:ext cx="865030" cy="8813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50249" y="5509836"/>
            <a:ext cx="873120" cy="873120"/>
          </a:xfrm>
          <a:prstGeom prst="rect">
            <a:avLst/>
          </a:prstGeom>
        </p:spPr>
      </p:pic>
      <p:pic>
        <p:nvPicPr>
          <p:cNvPr id="22" name="Picture 21" descr="Screen Shot 2015-02-26 at 11.26.32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4591" y="5509836"/>
            <a:ext cx="877944" cy="873120"/>
          </a:xfrm>
          <a:prstGeom prst="rect">
            <a:avLst/>
          </a:prstGeom>
        </p:spPr>
      </p:pic>
      <p:pic>
        <p:nvPicPr>
          <p:cNvPr id="23" name="Picture 22" descr="Screen Shot 2015-02-26 at 11.30.21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60020" y="5526355"/>
            <a:ext cx="984921" cy="86932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430571" y="6457890"/>
            <a:ext cx="762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Levi </a:t>
            </a:r>
            <a:r>
              <a:rPr lang="en-US" sz="1000" dirty="0" err="1" smtClean="0"/>
              <a:t>L</a:t>
            </a:r>
            <a:r>
              <a:rPr lang="en-US" sz="1000" dirty="0" err="1" smtClean="0"/>
              <a:t>ú</a:t>
            </a:r>
            <a:r>
              <a:rPr lang="en-US" sz="1000" dirty="0" err="1" smtClean="0"/>
              <a:t>cio</a:t>
            </a:r>
            <a:endParaRPr lang="en-US" sz="1000" dirty="0" smtClean="0"/>
          </a:p>
          <a:p>
            <a:pPr algn="ctr"/>
            <a:r>
              <a:rPr lang="en-US" sz="1000" dirty="0" smtClean="0"/>
              <a:t>McGill U.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3216824" y="6457890"/>
            <a:ext cx="1018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Bentley Oakes</a:t>
            </a:r>
          </a:p>
          <a:p>
            <a:pPr algn="ctr"/>
            <a:r>
              <a:rPr lang="en-US" sz="1000" dirty="0" smtClean="0"/>
              <a:t>McGill U.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4235237" y="6457890"/>
            <a:ext cx="925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err="1" smtClean="0"/>
              <a:t>Gehan</a:t>
            </a:r>
            <a:r>
              <a:rPr lang="en-US" sz="1000" dirty="0" smtClean="0"/>
              <a:t> </a:t>
            </a:r>
            <a:r>
              <a:rPr lang="en-US" sz="1000" dirty="0" err="1" smtClean="0"/>
              <a:t>Selim</a:t>
            </a:r>
            <a:endParaRPr lang="en-US" sz="1000" dirty="0" smtClean="0"/>
          </a:p>
          <a:p>
            <a:pPr algn="ctr"/>
            <a:r>
              <a:rPr lang="en-US" sz="1000" dirty="0" smtClean="0"/>
              <a:t>Queen’s U.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5154292" y="6457890"/>
            <a:ext cx="106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err="1" smtClean="0"/>
              <a:t>Cláudio</a:t>
            </a:r>
            <a:r>
              <a:rPr lang="en-US" sz="1000" dirty="0" smtClean="0"/>
              <a:t> Gomes</a:t>
            </a:r>
          </a:p>
          <a:p>
            <a:pPr algn="ctr"/>
            <a:r>
              <a:rPr lang="en-US" sz="1000" dirty="0" smtClean="0"/>
              <a:t>Antwerp U.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36994" y="3323267"/>
            <a:ext cx="1261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venir Heavy"/>
                <a:cs typeface="Avenir Heavy"/>
              </a:rPr>
              <a:t>T-Core</a:t>
            </a:r>
            <a:endParaRPr lang="en-US" sz="2800" dirty="0">
              <a:latin typeface="Avenir Heavy"/>
              <a:cs typeface="Avenir Heav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3884"/>
            <a:ext cx="8229600" cy="62428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Tool Architecture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5" name="Picture 4" descr="tooling_complet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57200" y="968171"/>
            <a:ext cx="8181041" cy="57636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Model-Driven Development: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745" y="1551355"/>
            <a:ext cx="8229600" cy="48768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579238" y="2193632"/>
          <a:ext cx="3734005" cy="3065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4005"/>
              </a:tblGrid>
              <a:tr h="358546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Challenges</a:t>
                      </a:r>
                      <a:endParaRPr lang="en-US" dirty="0"/>
                    </a:p>
                  </a:txBody>
                  <a:tcPr/>
                </a:tc>
              </a:tr>
              <a:tr h="2699616">
                <a:tc>
                  <a:txBody>
                    <a:bodyPr/>
                    <a:lstStyle/>
                    <a:p>
                      <a:pPr>
                        <a:buFont typeface="Arial"/>
                        <a:buChar char="•"/>
                      </a:pPr>
                      <a:r>
                        <a:rPr lang="en-US" dirty="0" smtClean="0"/>
                        <a:t> Insufficient higher</a:t>
                      </a:r>
                      <a:r>
                        <a:rPr lang="en-US" baseline="0" dirty="0" smtClean="0"/>
                        <a:t>-order model transformation technology</a:t>
                      </a:r>
                    </a:p>
                    <a:p>
                      <a:pPr>
                        <a:buFont typeface="Arial"/>
                        <a:buChar char="•"/>
                      </a:pPr>
                      <a:endParaRPr lang="en-US" sz="1000" baseline="0" dirty="0" smtClean="0"/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US" baseline="0" dirty="0" smtClean="0"/>
                        <a:t> (AToM3) models are not built for memory-intensive applications</a:t>
                      </a:r>
                    </a:p>
                    <a:p>
                      <a:pPr>
                        <a:buFont typeface="Arial"/>
                        <a:buNone/>
                      </a:pPr>
                      <a:endParaRPr lang="en-US" sz="1000" baseline="0" dirty="0" smtClean="0"/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US" baseline="0" dirty="0" smtClean="0"/>
                        <a:t> Transformations and code have to be developed together in an interleaved fashion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Model-Driven Development: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745" y="1551355"/>
            <a:ext cx="8229600" cy="48768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556148" y="2187486"/>
          <a:ext cx="3734005" cy="2280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4005"/>
              </a:tblGrid>
              <a:tr h="254317">
                <a:tc>
                  <a:txBody>
                    <a:bodyPr/>
                    <a:lstStyle/>
                    <a:p>
                      <a:r>
                        <a:rPr lang="en-US" dirty="0" smtClean="0"/>
                        <a:t>Advantages</a:t>
                      </a:r>
                      <a:endParaRPr lang="en-US" dirty="0"/>
                    </a:p>
                  </a:txBody>
                  <a:tcPr/>
                </a:tc>
              </a:tr>
              <a:tr h="1914845">
                <a:tc>
                  <a:txBody>
                    <a:bodyPr/>
                    <a:lstStyle/>
                    <a:p>
                      <a:pPr>
                        <a:buFont typeface="Arial"/>
                        <a:buChar char="•"/>
                      </a:pPr>
                      <a:r>
                        <a:rPr lang="en-US" baseline="0" dirty="0" smtClean="0"/>
                        <a:t> (Surprisingly) speed!</a:t>
                      </a:r>
                    </a:p>
                    <a:p>
                      <a:pPr>
                        <a:buFont typeface="Arial"/>
                        <a:buChar char="•"/>
                      </a:pPr>
                      <a:endParaRPr lang="en-US" sz="1000" baseline="0" dirty="0" smtClean="0"/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US" dirty="0" smtClean="0"/>
                        <a:t> Adapted to the domain</a:t>
                      </a:r>
                      <a:endParaRPr lang="en-US" baseline="0" dirty="0" smtClean="0"/>
                    </a:p>
                    <a:p>
                      <a:pPr>
                        <a:buFont typeface="Arial"/>
                        <a:buNone/>
                      </a:pPr>
                      <a:endParaRPr lang="en-US" sz="1000" baseline="0" dirty="0" smtClean="0"/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US" baseline="0" dirty="0" smtClean="0"/>
                        <a:t> Models simplify the usage of complex data types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Model-Driven Development: Ambivalent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745" y="1551355"/>
            <a:ext cx="8229600" cy="48768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567693" y="2193636"/>
          <a:ext cx="3734005" cy="2565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4005"/>
              </a:tblGrid>
              <a:tr h="292219">
                <a:tc>
                  <a:txBody>
                    <a:bodyPr/>
                    <a:lstStyle/>
                    <a:p>
                      <a:r>
                        <a:rPr lang="en-US" dirty="0" smtClean="0"/>
                        <a:t>Ambivalent</a:t>
                      </a:r>
                      <a:endParaRPr lang="en-US" dirty="0"/>
                    </a:p>
                  </a:txBody>
                  <a:tcPr/>
                </a:tc>
              </a:tr>
              <a:tr h="2200216">
                <a:tc>
                  <a:txBody>
                    <a:bodyPr/>
                    <a:lstStyle/>
                    <a:p>
                      <a:pPr>
                        <a:buFont typeface="Arial"/>
                        <a:buChar char="•"/>
                      </a:pPr>
                      <a:r>
                        <a:rPr lang="en-US" baseline="0" dirty="0" smtClean="0"/>
                        <a:t> Right level of abstraction through the usage of </a:t>
                      </a:r>
                      <a:r>
                        <a:rPr lang="en-US" baseline="0" dirty="0" err="1" smtClean="0"/>
                        <a:t>metamodels</a:t>
                      </a:r>
                      <a:r>
                        <a:rPr lang="en-US" baseline="0" dirty="0" smtClean="0"/>
                        <a:t> and model transformations</a:t>
                      </a:r>
                    </a:p>
                    <a:p>
                      <a:pPr>
                        <a:buFont typeface="Arial"/>
                        <a:buNone/>
                      </a:pPr>
                      <a:endParaRPr lang="en-US" sz="1000" baseline="0" dirty="0" smtClean="0"/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US" baseline="0" dirty="0" smtClean="0"/>
                        <a:t> Visual edition and debugging of </a:t>
                      </a:r>
                      <a:r>
                        <a:rPr lang="en-US" baseline="0" dirty="0" err="1" smtClean="0"/>
                        <a:t>metamodels</a:t>
                      </a:r>
                      <a:r>
                        <a:rPr lang="en-US" baseline="0" dirty="0" smtClean="0"/>
                        <a:t>, models and model transformations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Case study 1: GM To </a:t>
            </a:r>
            <a:r>
              <a:rPr lang="en-US" dirty="0" err="1" smtClean="0"/>
              <a:t>Autosar</a:t>
            </a:r>
            <a:r>
              <a:rPr lang="en-US" dirty="0" smtClean="0"/>
              <a:t> </a:t>
            </a:r>
          </a:p>
          <a:p>
            <a:pPr lvl="1"/>
            <a:r>
              <a:rPr lang="en-US" sz="1600" dirty="0" smtClean="0"/>
              <a:t>Partial migration transformation from the proprietary VCS architecture language for automotive hardware and software deployment into AUTOSAR.</a:t>
            </a:r>
          </a:p>
          <a:p>
            <a:pPr lvl="1"/>
            <a:r>
              <a:rPr lang="en-US" sz="1600" dirty="0" smtClean="0"/>
              <a:t>Small subset of the complete </a:t>
            </a:r>
            <a:r>
              <a:rPr lang="en-US" sz="1600" dirty="0" err="1" smtClean="0"/>
              <a:t>metamodel</a:t>
            </a:r>
            <a:r>
              <a:rPr lang="en-US" sz="1600" dirty="0" smtClean="0"/>
              <a:t>, for experimentation.</a:t>
            </a:r>
          </a:p>
          <a:p>
            <a:r>
              <a:rPr lang="en-US" dirty="0" smtClean="0"/>
              <a:t>Case study 2: UML-RT To </a:t>
            </a:r>
            <a:r>
              <a:rPr lang="en-US" dirty="0" err="1" smtClean="0"/>
              <a:t>Kiltera</a:t>
            </a:r>
            <a:r>
              <a:rPr lang="en-US" dirty="0" smtClean="0"/>
              <a:t> (</a:t>
            </a:r>
            <a:r>
              <a:rPr lang="en-US" dirty="0" err="1" smtClean="0"/>
              <a:t>Gehan</a:t>
            </a:r>
            <a:r>
              <a:rPr lang="en-US" dirty="0" smtClean="0"/>
              <a:t> </a:t>
            </a:r>
            <a:r>
              <a:rPr lang="en-US" dirty="0" err="1" smtClean="0"/>
              <a:t>Selim’s</a:t>
            </a:r>
            <a:r>
              <a:rPr lang="en-US" dirty="0" smtClean="0"/>
              <a:t> PhD)</a:t>
            </a:r>
          </a:p>
          <a:p>
            <a:pPr lvl="1"/>
            <a:r>
              <a:rPr lang="en-US" sz="1600" dirty="0" smtClean="0"/>
              <a:t>Give semantics to UML-RT in terms of the CSP-like language </a:t>
            </a:r>
            <a:r>
              <a:rPr lang="en-US" sz="1600" dirty="0" err="1" smtClean="0"/>
              <a:t>Kiltera</a:t>
            </a:r>
            <a:r>
              <a:rPr lang="en-US" sz="1600" dirty="0" smtClean="0"/>
              <a:t>, for simulation.</a:t>
            </a:r>
          </a:p>
          <a:p>
            <a:pPr lvl="1"/>
            <a:r>
              <a:rPr lang="en-US" sz="1600" dirty="0" smtClean="0"/>
              <a:t>Functional half the UML-RT </a:t>
            </a:r>
            <a:r>
              <a:rPr lang="en-US" sz="1600" dirty="0" err="1" smtClean="0"/>
              <a:t>metamodel</a:t>
            </a:r>
            <a:r>
              <a:rPr lang="en-US" sz="1600" dirty="0" smtClean="0"/>
              <a:t> is transformed.</a:t>
            </a:r>
          </a:p>
          <a:p>
            <a:r>
              <a:rPr lang="en-US" dirty="0" smtClean="0"/>
              <a:t>Case study 3: </a:t>
            </a:r>
            <a:r>
              <a:rPr lang="en-US" dirty="0" err="1" smtClean="0"/>
              <a:t>mbeddr</a:t>
            </a:r>
            <a:r>
              <a:rPr lang="en-US" dirty="0" smtClean="0"/>
              <a:t> to C</a:t>
            </a:r>
          </a:p>
          <a:p>
            <a:pPr lvl="1"/>
            <a:r>
              <a:rPr lang="en-US" sz="1600" dirty="0" smtClean="0"/>
              <a:t>Give semantics to specifications in the </a:t>
            </a:r>
            <a:r>
              <a:rPr lang="en-US" sz="1600" dirty="0" err="1" smtClean="0"/>
              <a:t>mbeddr</a:t>
            </a:r>
            <a:r>
              <a:rPr lang="en-US" sz="1600" dirty="0" smtClean="0"/>
              <a:t> language as C code, for execution.</a:t>
            </a:r>
          </a:p>
          <a:p>
            <a:pPr lvl="1"/>
            <a:r>
              <a:rPr lang="en-US" sz="1600" dirty="0" smtClean="0"/>
              <a:t>Complete subset of the </a:t>
            </a:r>
            <a:r>
              <a:rPr lang="en-US" sz="1600" dirty="0" err="1" smtClean="0"/>
              <a:t>mbeddr</a:t>
            </a:r>
            <a:r>
              <a:rPr lang="en-US" sz="1600" dirty="0" smtClean="0"/>
              <a:t> </a:t>
            </a:r>
            <a:r>
              <a:rPr lang="en-US" sz="1600" dirty="0" err="1" smtClean="0"/>
              <a:t>metamodel</a:t>
            </a:r>
            <a:r>
              <a:rPr lang="en-US" sz="1600" dirty="0" smtClean="0"/>
              <a:t> required for the transformation of  connectors between </a:t>
            </a:r>
            <a:r>
              <a:rPr lang="en-US" sz="1600" dirty="0" err="1" smtClean="0"/>
              <a:t>mbeddr</a:t>
            </a:r>
            <a:r>
              <a:rPr lang="en-US" sz="1600" dirty="0" smtClean="0"/>
              <a:t> components into C function calls.</a:t>
            </a:r>
          </a:p>
          <a:p>
            <a:pPr lvl="1"/>
            <a:r>
              <a:rPr lang="en-US" sz="1600" dirty="0" smtClean="0"/>
              <a:t>To prove the property: “for every invocation of a function on an instance of a component by an instance of a another component, via a connector, the correct C function generated by the transformation is called”.</a:t>
            </a:r>
          </a:p>
          <a:p>
            <a:pPr lvl="1"/>
            <a:endParaRPr lang="en-US" sz="1600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1: GM To </a:t>
            </a:r>
            <a:r>
              <a:rPr lang="en-US" dirty="0" err="1" smtClean="0"/>
              <a:t>Autosar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29505" y="236701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 descr="GMToAutos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62799"/>
            <a:ext cx="2879835" cy="46875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29505" y="37985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414171" y="2736349"/>
            <a:ext cx="3237345" cy="172027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514" b="1" dirty="0" smtClean="0"/>
              <a:t>Number of rules: </a:t>
            </a:r>
            <a:r>
              <a:rPr lang="en-US" sz="1514" dirty="0" smtClean="0"/>
              <a:t>8</a:t>
            </a:r>
          </a:p>
          <a:p>
            <a:r>
              <a:rPr lang="en-US" sz="1514" b="1" dirty="0" smtClean="0"/>
              <a:t>Number of layers: </a:t>
            </a:r>
            <a:r>
              <a:rPr lang="en-US" sz="1514" dirty="0" smtClean="0"/>
              <a:t>4</a:t>
            </a:r>
          </a:p>
          <a:p>
            <a:r>
              <a:rPr lang="en-US" sz="1514" b="1" dirty="0" smtClean="0"/>
              <a:t>Symbolic execution time: </a:t>
            </a:r>
            <a:r>
              <a:rPr lang="en-US" sz="1514" dirty="0" smtClean="0"/>
              <a:t>0.6 </a:t>
            </a:r>
            <a:r>
              <a:rPr lang="en-US" sz="1514" dirty="0" err="1" smtClean="0"/>
              <a:t>s</a:t>
            </a:r>
            <a:endParaRPr lang="en-US" sz="1514" dirty="0" smtClean="0"/>
          </a:p>
          <a:p>
            <a:r>
              <a:rPr lang="en-US" sz="1514" b="1" dirty="0" smtClean="0"/>
              <a:t>Number of path conditions: </a:t>
            </a:r>
            <a:r>
              <a:rPr lang="en-US" sz="1514" dirty="0" smtClean="0"/>
              <a:t>3 </a:t>
            </a:r>
          </a:p>
          <a:p>
            <a:r>
              <a:rPr lang="en-US" sz="1514" b="1" dirty="0" smtClean="0"/>
              <a:t>Property proving times: </a:t>
            </a:r>
            <a:br>
              <a:rPr lang="en-US" sz="1514" b="1" dirty="0" smtClean="0"/>
            </a:br>
            <a:r>
              <a:rPr lang="en-US" sz="1514" dirty="0" smtClean="0"/>
              <a:t>0.02 </a:t>
            </a:r>
            <a:r>
              <a:rPr lang="en-US" sz="1514" dirty="0" err="1" smtClean="0"/>
              <a:t>s</a:t>
            </a:r>
            <a:r>
              <a:rPr lang="en-US" sz="1514" dirty="0" smtClean="0"/>
              <a:t> on average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2: UML-RT to </a:t>
            </a:r>
            <a:r>
              <a:rPr lang="en-US" dirty="0" err="1" smtClean="0"/>
              <a:t>Kiltera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9" name="Picture 8" descr="UMLRTToKilter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25064"/>
            <a:ext cx="2785583" cy="5310555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405743" y="2701636"/>
            <a:ext cx="3992480" cy="173181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514" b="1" dirty="0" smtClean="0"/>
              <a:t>Number of rules: </a:t>
            </a:r>
            <a:r>
              <a:rPr lang="en-US" sz="1514" dirty="0" smtClean="0"/>
              <a:t>17</a:t>
            </a:r>
          </a:p>
          <a:p>
            <a:r>
              <a:rPr lang="en-US" sz="1514" b="1" dirty="0" smtClean="0"/>
              <a:t>Number of layers: </a:t>
            </a:r>
            <a:r>
              <a:rPr lang="en-US" sz="1514" dirty="0" smtClean="0"/>
              <a:t>7</a:t>
            </a:r>
          </a:p>
          <a:p>
            <a:r>
              <a:rPr lang="en-US" sz="1514" b="1" dirty="0" smtClean="0"/>
              <a:t>Symbolic execution time: </a:t>
            </a:r>
            <a:r>
              <a:rPr lang="en-US" sz="1514" dirty="0" smtClean="0"/>
              <a:t>80 </a:t>
            </a:r>
            <a:r>
              <a:rPr lang="en-US" sz="1514" dirty="0" err="1" smtClean="0"/>
              <a:t>s</a:t>
            </a:r>
            <a:endParaRPr lang="en-US" sz="1514" dirty="0" smtClean="0"/>
          </a:p>
          <a:p>
            <a:r>
              <a:rPr lang="en-US" sz="1514" b="1" dirty="0" smtClean="0"/>
              <a:t>Number of path conditions: </a:t>
            </a:r>
            <a:r>
              <a:rPr lang="en-US" sz="1514" dirty="0" smtClean="0"/>
              <a:t>330</a:t>
            </a:r>
          </a:p>
          <a:p>
            <a:r>
              <a:rPr lang="en-US" sz="1514" b="1" dirty="0" smtClean="0"/>
              <a:t>Property proving times:</a:t>
            </a:r>
            <a:r>
              <a:rPr lang="en-US" sz="1514" dirty="0" smtClean="0"/>
              <a:t> tens of seconds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575564" y="4929909"/>
            <a:ext cx="54067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Required implementation of the symbolic execution</a:t>
            </a:r>
          </a:p>
          <a:p>
            <a:pPr algn="ctr"/>
            <a:r>
              <a:rPr lang="en-US" dirty="0" smtClean="0"/>
              <a:t>of conditions on object attributes!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We want to prove pre-</a:t>
            </a:r>
            <a:r>
              <a:rPr lang="en-US" sz="2600" dirty="0" smtClean="0"/>
              <a:t> / post</a:t>
            </a:r>
            <a:r>
              <a:rPr lang="en-US" sz="2600" dirty="0" smtClean="0"/>
              <a:t>- condition structural, </a:t>
            </a:r>
            <a:r>
              <a:rPr lang="en-US" sz="2600" dirty="0" smtClean="0"/>
              <a:t>properties (contracts) </a:t>
            </a:r>
            <a:r>
              <a:rPr lang="en-US" sz="2600" dirty="0" smtClean="0"/>
              <a:t>of a translation model transformation, for </a:t>
            </a:r>
            <a:r>
              <a:rPr lang="en-US" sz="2600" b="1" dirty="0" smtClean="0"/>
              <a:t>all</a:t>
            </a:r>
            <a:r>
              <a:rPr lang="en-US" sz="2600" dirty="0" smtClean="0"/>
              <a:t> its executions. </a:t>
            </a:r>
          </a:p>
          <a:p>
            <a:endParaRPr lang="en-US" sz="2200" dirty="0" smtClean="0"/>
          </a:p>
          <a:p>
            <a:r>
              <a:rPr lang="en-US" sz="2600" dirty="0" smtClean="0"/>
              <a:t>The infinite amount of transformation executions implies the proof needs to be done on a finite </a:t>
            </a:r>
            <a:r>
              <a:rPr lang="en-US" sz="2600" b="1" dirty="0" smtClean="0"/>
              <a:t>abstraction</a:t>
            </a:r>
            <a:r>
              <a:rPr lang="en-US" sz="2600" dirty="0" smtClean="0"/>
              <a:t> of the transformation’s executions.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UML-RT to </a:t>
            </a:r>
            <a:r>
              <a:rPr lang="en-US" sz="3400" dirty="0" err="1" smtClean="0"/>
              <a:t>Kiltera</a:t>
            </a:r>
            <a:r>
              <a:rPr lang="en-US" sz="3400" dirty="0" smtClean="0"/>
              <a:t>: rules </a:t>
            </a:r>
            <a:r>
              <a:rPr lang="en-US" sz="3400" dirty="0" err="1" smtClean="0"/>
              <a:t>vs</a:t>
            </a:r>
            <a:r>
              <a:rPr lang="en-US" sz="3400" dirty="0" smtClean="0"/>
              <a:t> path conditions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" name="Picture 9" descr="uml2kiltera_rules_vs_path_condi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545052"/>
            <a:ext cx="6534150" cy="2762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UML-RT to </a:t>
            </a:r>
            <a:r>
              <a:rPr lang="en-US" dirty="0" err="1" smtClean="0"/>
              <a:t>Kiltera</a:t>
            </a:r>
            <a:r>
              <a:rPr lang="en-US" dirty="0" smtClean="0"/>
              <a:t>: rules </a:t>
            </a:r>
            <a:r>
              <a:rPr lang="en-US" dirty="0" err="1" smtClean="0"/>
              <a:t>vs</a:t>
            </a:r>
            <a:r>
              <a:rPr lang="en-US" dirty="0" smtClean="0"/>
              <a:t>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6" name="Picture 5" descr="umlToKiltera_rules_vs_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85" y="2541012"/>
            <a:ext cx="6499225" cy="276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UML-RT to </a:t>
            </a:r>
            <a:r>
              <a:rPr lang="en-US" dirty="0" err="1" smtClean="0"/>
              <a:t>Kiltera</a:t>
            </a:r>
            <a:r>
              <a:rPr lang="en-US" dirty="0" smtClean="0"/>
              <a:t>: rules </a:t>
            </a:r>
            <a:r>
              <a:rPr lang="en-US" dirty="0" err="1" smtClean="0"/>
              <a:t>vs</a:t>
            </a:r>
            <a:r>
              <a:rPr lang="en-US" dirty="0" smtClean="0"/>
              <a:t>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7" name="Picture 6" descr="umlToKiltera_rules_vs_spa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41" y="2529318"/>
            <a:ext cx="6511925" cy="276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3: </a:t>
            </a:r>
            <a:r>
              <a:rPr lang="en-US" dirty="0" err="1" smtClean="0"/>
              <a:t>mbeddr</a:t>
            </a:r>
            <a:r>
              <a:rPr lang="en-US" dirty="0" smtClean="0"/>
              <a:t> to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5" name="Picture 4" descr="mbeddr2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960064"/>
            <a:ext cx="6125505" cy="42283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969002" y="3186545"/>
            <a:ext cx="3117273" cy="184727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514" b="1" dirty="0" smtClean="0"/>
              <a:t>Number of rules: </a:t>
            </a:r>
            <a:r>
              <a:rPr lang="en-US" sz="1514" dirty="0" smtClean="0"/>
              <a:t>49</a:t>
            </a:r>
          </a:p>
          <a:p>
            <a:r>
              <a:rPr lang="en-US" sz="1514" b="1" dirty="0" smtClean="0"/>
              <a:t>Number of layers: </a:t>
            </a:r>
            <a:r>
              <a:rPr lang="en-US" sz="1514" dirty="0" smtClean="0"/>
              <a:t>7</a:t>
            </a:r>
          </a:p>
          <a:p>
            <a:r>
              <a:rPr lang="en-US" sz="1514" b="1" dirty="0" smtClean="0"/>
              <a:t>Symbolic execution time:</a:t>
            </a:r>
            <a:r>
              <a:rPr lang="en-US" sz="1514" dirty="0" smtClean="0"/>
              <a:t/>
            </a:r>
            <a:br>
              <a:rPr lang="en-US" sz="1514" dirty="0" smtClean="0"/>
            </a:br>
            <a:r>
              <a:rPr lang="en-US" sz="1514" dirty="0" smtClean="0"/>
              <a:t>1264 </a:t>
            </a:r>
            <a:r>
              <a:rPr lang="en-US" sz="1514" dirty="0" err="1" smtClean="0"/>
              <a:t>s</a:t>
            </a:r>
            <a:r>
              <a:rPr lang="en-US" sz="1514" dirty="0" smtClean="0"/>
              <a:t> (23 rules)</a:t>
            </a:r>
          </a:p>
          <a:p>
            <a:r>
              <a:rPr lang="en-US" sz="1514" b="1" dirty="0" smtClean="0"/>
              <a:t>Number of path conditions: </a:t>
            </a:r>
            <a:r>
              <a:rPr lang="en-US" sz="1514" dirty="0" smtClean="0"/>
              <a:t>?</a:t>
            </a:r>
          </a:p>
          <a:p>
            <a:r>
              <a:rPr lang="en-US" sz="1514" b="1" dirty="0" smtClean="0"/>
              <a:t>Property proving times:</a:t>
            </a:r>
            <a:r>
              <a:rPr lang="en-US" sz="1514" dirty="0" smtClean="0"/>
              <a:t> ?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mbeddr</a:t>
            </a:r>
            <a:r>
              <a:rPr lang="en-US" dirty="0" smtClean="0"/>
              <a:t> to C: rules </a:t>
            </a:r>
            <a:r>
              <a:rPr lang="en-US" dirty="0" err="1" smtClean="0"/>
              <a:t>vs</a:t>
            </a:r>
            <a:r>
              <a:rPr lang="en-US" dirty="0" smtClean="0"/>
              <a:t> path conditions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 descr="mbeddr2C_rules_vs_path_condi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55" y="2521815"/>
            <a:ext cx="6534150" cy="27622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16200000">
            <a:off x="785429" y="3515273"/>
            <a:ext cx="1640105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900" b="1" dirty="0" smtClean="0"/>
              <a:t>number of path conditions</a:t>
            </a:r>
            <a:endParaRPr lang="en-US" sz="9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mbeddr</a:t>
            </a:r>
            <a:r>
              <a:rPr lang="en-US" dirty="0" smtClean="0"/>
              <a:t> to C: rules </a:t>
            </a:r>
            <a:r>
              <a:rPr lang="en-US" dirty="0" err="1" smtClean="0"/>
              <a:t>vs</a:t>
            </a:r>
            <a:r>
              <a:rPr lang="en-US" dirty="0" smtClean="0"/>
              <a:t>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6" name="Picture 5" descr="mbeddr2C_rules_vs_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243" y="2521381"/>
            <a:ext cx="6546850" cy="2762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mbeddr</a:t>
            </a:r>
            <a:r>
              <a:rPr lang="en-US" dirty="0" smtClean="0"/>
              <a:t> to C: rules </a:t>
            </a:r>
            <a:r>
              <a:rPr lang="en-US" dirty="0" err="1" smtClean="0"/>
              <a:t>vs</a:t>
            </a:r>
            <a:r>
              <a:rPr lang="en-US" dirty="0" smtClean="0"/>
              <a:t>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5" name="Picture 4" descr="mbeddr2C_rules_vs_spa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385" y="2518787"/>
            <a:ext cx="6572250" cy="276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Going Mainstream: Proving Properties of ATL Transformations [9]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52109"/>
            <a:ext cx="8229600" cy="2050025"/>
          </a:xfrm>
        </p:spPr>
        <p:txBody>
          <a:bodyPr/>
          <a:lstStyle/>
          <a:p>
            <a:r>
              <a:rPr lang="en-US" dirty="0" smtClean="0"/>
              <a:t>Transforming ATL transformation into </a:t>
            </a:r>
            <a:r>
              <a:rPr lang="en-US" dirty="0" err="1" smtClean="0"/>
              <a:t>DSLTrans</a:t>
            </a:r>
            <a:endParaRPr lang="en-US" dirty="0" smtClean="0"/>
          </a:p>
          <a:p>
            <a:r>
              <a:rPr lang="en-US" dirty="0" smtClean="0"/>
              <a:t>Properties of ATL transformations</a:t>
            </a:r>
          </a:p>
          <a:p>
            <a:r>
              <a:rPr lang="en-US" dirty="0" err="1" smtClean="0"/>
              <a:t>DSLTrans</a:t>
            </a:r>
            <a:r>
              <a:rPr lang="en-US" dirty="0" smtClean="0"/>
              <a:t> transformation slicing</a:t>
            </a:r>
          </a:p>
          <a:p>
            <a:r>
              <a:rPr lang="en-US" dirty="0" smtClean="0"/>
              <a:t>Results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859790" y="5894388"/>
            <a:ext cx="745107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 smtClean="0"/>
              <a:t>[9] B</a:t>
            </a:r>
            <a:r>
              <a:rPr lang="en-US" sz="1200" dirty="0" smtClean="0"/>
              <a:t>. </a:t>
            </a:r>
            <a:r>
              <a:rPr lang="en-US" sz="1200" dirty="0" smtClean="0"/>
              <a:t>Oakes</a:t>
            </a:r>
            <a:r>
              <a:rPr lang="en-US" sz="1200" dirty="0" smtClean="0"/>
              <a:t>, </a:t>
            </a:r>
            <a:r>
              <a:rPr lang="en-US" sz="1200" dirty="0"/>
              <a:t>J</a:t>
            </a:r>
            <a:r>
              <a:rPr lang="en-US" sz="1200" dirty="0" smtClean="0"/>
              <a:t>. </a:t>
            </a:r>
            <a:r>
              <a:rPr lang="en-US" sz="1200" dirty="0" err="1" smtClean="0"/>
              <a:t>Troya</a:t>
            </a:r>
            <a:r>
              <a:rPr lang="en-US" sz="1200" dirty="0" smtClean="0"/>
              <a:t>, L. </a:t>
            </a:r>
            <a:r>
              <a:rPr lang="en-US" sz="1200" dirty="0" err="1" smtClean="0"/>
              <a:t>L</a:t>
            </a:r>
            <a:r>
              <a:rPr lang="en-US" sz="1200" dirty="0" err="1" smtClean="0"/>
              <a:t>ú</a:t>
            </a:r>
            <a:r>
              <a:rPr lang="en-US" sz="1200" dirty="0" err="1" smtClean="0"/>
              <a:t>cio</a:t>
            </a:r>
            <a:r>
              <a:rPr lang="en-US" sz="1200" dirty="0" smtClean="0"/>
              <a:t>, </a:t>
            </a:r>
            <a:r>
              <a:rPr lang="en-US" sz="1200" dirty="0"/>
              <a:t>M</a:t>
            </a:r>
            <a:r>
              <a:rPr lang="en-US" sz="1200" dirty="0" smtClean="0"/>
              <a:t>. </a:t>
            </a:r>
            <a:r>
              <a:rPr lang="en-US" sz="1200" dirty="0" err="1" smtClean="0"/>
              <a:t>Wimmer</a:t>
            </a:r>
            <a:r>
              <a:rPr lang="en-US" sz="1200" dirty="0" smtClean="0"/>
              <a:t>. “</a:t>
            </a:r>
            <a:r>
              <a:rPr lang="en-US" sz="1200" dirty="0" smtClean="0"/>
              <a:t>Fully Verifying Transformation Contracts for Declarative </a:t>
            </a:r>
            <a:r>
              <a:rPr lang="en-US" sz="1200" dirty="0" smtClean="0"/>
              <a:t>ATL</a:t>
            </a:r>
            <a:r>
              <a:rPr lang="en-US" sz="1200" dirty="0" smtClean="0"/>
              <a:t>”.</a:t>
            </a:r>
            <a:endParaRPr lang="en-US" sz="1200" dirty="0" smtClean="0"/>
          </a:p>
          <a:p>
            <a:r>
              <a:rPr lang="en-US" sz="1200" dirty="0" smtClean="0"/>
              <a:t>Submitted to </a:t>
            </a:r>
            <a:r>
              <a:rPr lang="en-US" sz="1200" dirty="0" err="1" smtClean="0"/>
              <a:t>MoDELS</a:t>
            </a:r>
            <a:r>
              <a:rPr lang="en-US" sz="1200" dirty="0" smtClean="0"/>
              <a:t> 2015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Transforming ATL into </a:t>
            </a:r>
            <a:r>
              <a:rPr lang="en-US" dirty="0" err="1" smtClean="0"/>
              <a:t>DSLTrans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7" name="Picture 6" descr="Metamodels_F2P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733794" y="2539550"/>
            <a:ext cx="7404100" cy="3175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Transforming ATL into </a:t>
            </a:r>
            <a:r>
              <a:rPr lang="en-US" dirty="0" err="1" smtClean="0"/>
              <a:t>DSLTrans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6" name="Picture 5" descr="Screen Shot 2015-05-11 at 14.39.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35" y="1644488"/>
            <a:ext cx="4987739" cy="46800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How can we build this abstraction mechanically and use it to prove properties?</a:t>
            </a:r>
          </a:p>
          <a:p>
            <a:pPr>
              <a:buNone/>
            </a:pPr>
            <a:endParaRPr lang="en-US" sz="2600" dirty="0" smtClean="0"/>
          </a:p>
          <a:p>
            <a:r>
              <a:rPr lang="en-US" sz="2600" dirty="0" smtClean="0"/>
              <a:t>Does the technique scale</a:t>
            </a:r>
            <a:r>
              <a:rPr lang="en-US" sz="2600" dirty="0" smtClean="0"/>
              <a:t>?</a:t>
            </a:r>
          </a:p>
          <a:p>
            <a:endParaRPr lang="en-US" sz="2600" dirty="0" smtClean="0"/>
          </a:p>
          <a:p>
            <a:r>
              <a:rPr lang="en-US" sz="2600" dirty="0" smtClean="0"/>
              <a:t>Can it be used in practice?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Transforming ATL into </a:t>
            </a:r>
            <a:r>
              <a:rPr lang="en-US" dirty="0" err="1" smtClean="0"/>
              <a:t>DSLTrans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6" name="Picture 5" descr="Screen Shot 2015-05-11 at 14.39.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35" y="1644488"/>
            <a:ext cx="4987739" cy="468006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002137" y="1935959"/>
            <a:ext cx="4088645" cy="1212415"/>
          </a:xfrm>
          <a:prstGeom prst="ellipse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Transforming ATL into </a:t>
            </a:r>
            <a:r>
              <a:rPr lang="en-US" dirty="0" err="1" smtClean="0"/>
              <a:t>DSLTrans</a:t>
            </a:r>
            <a:endParaRPr lang="en-US" dirty="0"/>
          </a:p>
        </p:txBody>
      </p:sp>
      <p:pic>
        <p:nvPicPr>
          <p:cNvPr id="5" name="Content Placeholder 4" descr="Rule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t="-9370" b="-9370"/>
              <a:stretch>
                <a:fillRect/>
              </a:stretch>
            </p:blipFill>
          </mc:Choice>
          <mc:Fallback>
            <p:blipFill>
              <a:blip r:embed="rId3"/>
              <a:srcRect t="-9370" b="-9370"/>
              <a:stretch>
                <a:fillRect/>
              </a:stretch>
            </p:blipFill>
          </mc:Fallback>
        </mc:AlternateContent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46527" y="1708351"/>
            <a:ext cx="6851013" cy="4463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10659" y="2468612"/>
            <a:ext cx="53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R1</a:t>
            </a:r>
            <a:endParaRPr lang="en-US" i="1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Transforming ATL into </a:t>
            </a:r>
            <a:r>
              <a:rPr lang="en-US" dirty="0" err="1" smtClean="0"/>
              <a:t>DSLTrans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6" name="Picture 5" descr="Screen Shot 2015-05-11 at 14.39.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35" y="1644488"/>
            <a:ext cx="4987739" cy="468006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681451" y="3658196"/>
            <a:ext cx="5670420" cy="1601020"/>
          </a:xfrm>
          <a:prstGeom prst="ellipse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Transforming ATL into </a:t>
            </a:r>
            <a:r>
              <a:rPr lang="en-US" dirty="0" err="1" smtClean="0"/>
              <a:t>DSLTrans</a:t>
            </a:r>
            <a:endParaRPr lang="en-US" dirty="0"/>
          </a:p>
        </p:txBody>
      </p:sp>
      <p:pic>
        <p:nvPicPr>
          <p:cNvPr id="5" name="Content Placeholder 4" descr="Rule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t="-9370" b="-9370"/>
              <a:stretch>
                <a:fillRect/>
              </a:stretch>
            </p:blipFill>
          </mc:Choice>
          <mc:Fallback>
            <p:blipFill>
              <a:blip r:embed="rId3"/>
              <a:srcRect t="-9370" b="-9370"/>
              <a:stretch>
                <a:fillRect/>
              </a:stretch>
            </p:blipFill>
          </mc:Fallback>
        </mc:AlternateContent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73470" y="1708351"/>
            <a:ext cx="3604386" cy="44631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396179" y="1551355"/>
            <a:ext cx="53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R2</a:t>
            </a:r>
            <a:endParaRPr lang="en-US" i="1" dirty="0">
              <a:solidFill>
                <a:srgbClr val="008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88734" y="4751089"/>
            <a:ext cx="52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B</a:t>
            </a:r>
            <a:r>
              <a:rPr lang="en-US" i="1" dirty="0" smtClean="0">
                <a:solidFill>
                  <a:srgbClr val="008000"/>
                </a:solidFill>
              </a:rPr>
              <a:t>2</a:t>
            </a:r>
            <a:endParaRPr lang="en-US" i="1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Transforming ATL into </a:t>
            </a:r>
            <a:r>
              <a:rPr lang="en-US" dirty="0" err="1" smtClean="0"/>
              <a:t>DSLTrans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6" name="Picture 5" descr="Screen Shot 2015-05-11 at 14.39.3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5735" y="1644488"/>
            <a:ext cx="4987739" cy="4680068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704044" y="2646402"/>
            <a:ext cx="5670420" cy="763730"/>
          </a:xfrm>
          <a:prstGeom prst="ellipse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Transforming ATL into </a:t>
            </a:r>
            <a:r>
              <a:rPr lang="en-US" dirty="0" err="1" smtClean="0"/>
              <a:t>DSLTrans</a:t>
            </a:r>
            <a:endParaRPr lang="en-US" dirty="0"/>
          </a:p>
        </p:txBody>
      </p:sp>
      <p:pic>
        <p:nvPicPr>
          <p:cNvPr id="5" name="Content Placeholder 4" descr="Rules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t="-9370" b="-9370"/>
              <a:stretch>
                <a:fillRect/>
              </a:stretch>
            </p:blipFill>
          </mc:Choice>
          <mc:Fallback>
            <p:blipFill>
              <a:blip r:embed="rId3"/>
              <a:srcRect t="-9370" b="-9370"/>
              <a:stretch>
                <a:fillRect/>
              </a:stretch>
            </p:blipFill>
          </mc:Fallback>
        </mc:AlternateContent>
        <p:spPr/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87450" y="2566477"/>
            <a:ext cx="632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8000"/>
                </a:solidFill>
              </a:rPr>
              <a:t>B11</a:t>
            </a:r>
            <a:endParaRPr lang="en-US" i="1" dirty="0">
              <a:solidFill>
                <a:srgbClr val="008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Treated</a:t>
            </a:r>
            <a:r>
              <a:rPr lang="en-US" dirty="0" smtClean="0"/>
              <a:t> ATL Subset (declarative)</a:t>
            </a:r>
            <a:endParaRPr lang="en-US" dirty="0"/>
          </a:p>
        </p:txBody>
      </p:sp>
      <p:pic>
        <p:nvPicPr>
          <p:cNvPr id="5" name="Content Placeholder 4" descr="Screen Shot 2015-05-11 at 15.12.44.png"/>
          <p:cNvPicPr>
            <a:picLocks noGrp="1" noChangeAspect="1"/>
          </p:cNvPicPr>
          <p:nvPr>
            <p:ph idx="1"/>
          </p:nvPr>
        </p:nvPicPr>
        <p:blipFill>
          <a:blip r:embed="rId2"/>
          <a:srcRect t="-35527" b="-35527"/>
          <a:stretch>
            <a:fillRect/>
          </a:stretch>
        </p:blipFill>
        <p:spPr>
          <a:xfrm>
            <a:off x="1761519" y="1972079"/>
            <a:ext cx="4871350" cy="288672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ATL Transformations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971062" y="5907900"/>
            <a:ext cx="689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‘A family with a mother and a daughter will always produce a community with a </a:t>
            </a:r>
            <a:r>
              <a:rPr lang="en-US" sz="1400" i="1" dirty="0" smtClean="0"/>
              <a:t>man.’ </a:t>
            </a:r>
            <a:endParaRPr lang="en-US" sz="1400" dirty="0"/>
          </a:p>
        </p:txBody>
      </p:sp>
      <p:pic>
        <p:nvPicPr>
          <p:cNvPr id="9" name="Content Placeholder 8" descr="daughterMotherProp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6336" r="-6336"/>
              <a:stretch>
                <a:fillRect/>
              </a:stretch>
            </p:blipFill>
          </mc:Choice>
          <mc:Fallback>
            <p:blipFill>
              <a:blip r:embed="rId3"/>
              <a:srcRect l="-6336" r="-6336"/>
              <a:stretch>
                <a:fillRect/>
              </a:stretch>
            </p:blipFill>
          </mc:Fallback>
        </mc:AlternateContent>
        <p:spPr>
          <a:xfrm>
            <a:off x="1753476" y="2138182"/>
            <a:ext cx="5452063" cy="323085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ATL Transformations</a:t>
            </a:r>
            <a:endParaRPr lang="en-US" dirty="0"/>
          </a:p>
        </p:txBody>
      </p:sp>
      <p:pic>
        <p:nvPicPr>
          <p:cNvPr id="6" name="Content Placeholder 5" descr="motherFatherProp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l="-17758" r="-17758"/>
              <a:stretch>
                <a:fillRect/>
              </a:stretch>
            </p:blipFill>
          </mc:Choice>
          <mc:Fallback>
            <p:blipFill>
              <a:blip r:embed="rId3"/>
              <a:srcRect l="-17758" r="-17758"/>
              <a:stretch>
                <a:fillRect/>
              </a:stretch>
            </p:blipFill>
          </mc:Fallback>
        </mc:AlternateContent>
        <p:spPr>
          <a:xfrm>
            <a:off x="1112754" y="1694120"/>
            <a:ext cx="6776848" cy="401591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57200" y="5907900"/>
            <a:ext cx="70840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i="1" dirty="0" smtClean="0"/>
              <a:t>‘The </a:t>
            </a:r>
            <a:r>
              <a:rPr lang="en-US" sz="1400" i="1" dirty="0" smtClean="0"/>
              <a:t>produced Person has been correctly created from the last name of the Family </a:t>
            </a:r>
            <a:r>
              <a:rPr lang="en-US" sz="1400" i="1" dirty="0" smtClean="0"/>
              <a:t>and</a:t>
            </a:r>
          </a:p>
          <a:p>
            <a:pPr algn="ctr"/>
            <a:r>
              <a:rPr lang="en-US" sz="1400" i="1" dirty="0" smtClean="0"/>
              <a:t>the </a:t>
            </a:r>
            <a:r>
              <a:rPr lang="en-US" sz="1400" i="1" dirty="0" smtClean="0"/>
              <a:t>first name of the Member</a:t>
            </a:r>
            <a:r>
              <a:rPr lang="en-US" sz="1400" i="1" dirty="0" smtClean="0"/>
              <a:t>.‘</a:t>
            </a:r>
            <a:endParaRPr lang="en-US" sz="14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ATL Transformations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741821" y="5907900"/>
            <a:ext cx="53857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‘A Community is connected to one and only one Person element’</a:t>
            </a:r>
            <a:r>
              <a:rPr lang="en-US" sz="1400" dirty="0" smtClean="0"/>
              <a:t>. </a:t>
            </a:r>
            <a:endParaRPr lang="en-US" sz="1400" dirty="0"/>
          </a:p>
        </p:txBody>
      </p:sp>
      <p:pic>
        <p:nvPicPr>
          <p:cNvPr id="9" name="Content Placeholder 8" descr="communityPersonProp.pdf"/>
          <p:cNvPicPr>
            <a:picLocks noGrp="1" noChangeAspect="1"/>
          </p:cNvPicPr>
          <p:nvPr>
            <p:ph idx="1"/>
          </p:nvPr>
        </p:nvPicPr>
        <mc:AlternateContent>
          <mc:Choice xmlns:ma="http://schemas.microsoft.com/office/mac/drawingml/2008/main" Requires="ma">
            <p:blipFill>
              <a:blip r:embed="rId2"/>
              <a:srcRect t="-445" b="-445"/>
              <a:stretch>
                <a:fillRect/>
              </a:stretch>
            </p:blipFill>
          </mc:Choice>
          <mc:Fallback>
            <p:blipFill>
              <a:blip r:embed="rId3"/>
              <a:srcRect t="-445" b="-445"/>
              <a:stretch>
                <a:fillRect/>
              </a:stretch>
            </p:blipFill>
          </mc:Fallback>
        </mc:AlternateContent>
        <p:spPr>
          <a:xfrm>
            <a:off x="1280511" y="1595148"/>
            <a:ext cx="6184036" cy="3664614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ea typeface="ＭＳ Ｐゴシック" pitchFamily="-110" charset="-128"/>
                <a:cs typeface="ＭＳ Ｐゴシック" pitchFamily="-110" charset="-128"/>
              </a:rPr>
              <a:t>VCS to AUTOSAR Transformation [1]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5ECEFE-D9CD-914C-BBBA-2B9B2C3C935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  <p:pic>
        <p:nvPicPr>
          <p:cNvPr id="70660" name="Picture 4" descr="Screen Shot 2014-09-21 at 12.12.55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7213" y="1973263"/>
            <a:ext cx="505142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6" descr="Screen Shot 2014-09-21 at 12.27.17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2238" y="3660775"/>
            <a:ext cx="6386512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TextBox 7"/>
          <p:cNvSpPr txBox="1">
            <a:spLocks noChangeArrowheads="1"/>
          </p:cNvSpPr>
          <p:nvPr/>
        </p:nvSpPr>
        <p:spPr bwMode="auto">
          <a:xfrm>
            <a:off x="2552700" y="1404938"/>
            <a:ext cx="42005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VCS Metamodel (obfuscated fragment)</a:t>
            </a:r>
          </a:p>
        </p:txBody>
      </p:sp>
      <p:sp>
        <p:nvSpPr>
          <p:cNvPr id="70663" name="TextBox 8"/>
          <p:cNvSpPr txBox="1">
            <a:spLocks noChangeArrowheads="1"/>
          </p:cNvSpPr>
          <p:nvPr/>
        </p:nvSpPr>
        <p:spPr bwMode="auto">
          <a:xfrm>
            <a:off x="2870200" y="3278188"/>
            <a:ext cx="36433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AUTOSAR Metamodel (fragment)</a:t>
            </a:r>
          </a:p>
        </p:txBody>
      </p:sp>
      <p:sp>
        <p:nvSpPr>
          <p:cNvPr id="70664" name="TextBox 9"/>
          <p:cNvSpPr txBox="1">
            <a:spLocks noChangeArrowheads="1"/>
          </p:cNvSpPr>
          <p:nvPr/>
        </p:nvSpPr>
        <p:spPr bwMode="auto">
          <a:xfrm>
            <a:off x="1022350" y="6151563"/>
            <a:ext cx="68675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 smtClean="0"/>
              <a:t>[1] </a:t>
            </a:r>
            <a:r>
              <a:rPr lang="en-US" sz="1200" dirty="0"/>
              <a:t>G. </a:t>
            </a:r>
            <a:r>
              <a:rPr lang="en-US" sz="1200" dirty="0" err="1"/>
              <a:t>Selim</a:t>
            </a:r>
            <a:r>
              <a:rPr lang="en-US" sz="1200" dirty="0"/>
              <a:t>, S. Wang, J. R. </a:t>
            </a:r>
            <a:r>
              <a:rPr lang="en-US" sz="1200" dirty="0" err="1"/>
              <a:t>Cordy</a:t>
            </a:r>
            <a:r>
              <a:rPr lang="en-US" sz="1200" dirty="0"/>
              <a:t>, J. </a:t>
            </a:r>
            <a:r>
              <a:rPr lang="en-US" sz="1200" dirty="0" err="1"/>
              <a:t>Dingel</a:t>
            </a:r>
            <a:r>
              <a:rPr lang="en-US" sz="1200" dirty="0"/>
              <a:t>. “Model Transformations for Migrating Legacy Models: </a:t>
            </a:r>
          </a:p>
          <a:p>
            <a:r>
              <a:rPr lang="en-US" sz="1200" dirty="0"/>
              <a:t>An Industrial Case Study”. ECMFA 2012, </a:t>
            </a:r>
            <a:r>
              <a:rPr lang="en-US" sz="1200" dirty="0" err="1"/>
              <a:t>Lyngby</a:t>
            </a:r>
            <a:r>
              <a:rPr lang="en-US" sz="1200" dirty="0"/>
              <a:t>, Denmark (LNCS)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DSLTrans</a:t>
            </a:r>
            <a:r>
              <a:rPr lang="en-US" dirty="0" smtClean="0"/>
              <a:t> Transformation Slicing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only rules from a </a:t>
            </a:r>
            <a:r>
              <a:rPr lang="en-US" dirty="0" err="1" smtClean="0"/>
              <a:t>DSLTrans</a:t>
            </a:r>
            <a:r>
              <a:rPr lang="en-US" dirty="0" smtClean="0"/>
              <a:t> transformation which contribute to the proof of a property</a:t>
            </a:r>
          </a:p>
          <a:p>
            <a:r>
              <a:rPr lang="en-US" dirty="0" smtClean="0"/>
              <a:t>Very conservative rule selection algorithm:</a:t>
            </a:r>
          </a:p>
          <a:p>
            <a:pPr lvl="1"/>
            <a:r>
              <a:rPr lang="en-US" dirty="0" smtClean="0"/>
              <a:t>rules containing input elements</a:t>
            </a:r>
          </a:p>
          <a:p>
            <a:pPr lvl="1"/>
            <a:r>
              <a:rPr lang="en-US" dirty="0" smtClean="0"/>
              <a:t>r</a:t>
            </a:r>
            <a:r>
              <a:rPr lang="en-US" dirty="0" smtClean="0"/>
              <a:t>ules containing output elements</a:t>
            </a:r>
          </a:p>
          <a:p>
            <a:pPr lvl="1"/>
            <a:r>
              <a:rPr lang="en-US" dirty="0" smtClean="0"/>
              <a:t>r</a:t>
            </a:r>
            <a:r>
              <a:rPr lang="en-US" dirty="0" smtClean="0"/>
              <a:t>ules containing dependencies for rules where input or output elements occur</a:t>
            </a:r>
          </a:p>
          <a:p>
            <a:r>
              <a:rPr lang="en-US" dirty="0" smtClean="0"/>
              <a:t>Extremely effective for not-too-large properties</a:t>
            </a:r>
          </a:p>
          <a:p>
            <a:r>
              <a:rPr lang="en-US" dirty="0" smtClean="0"/>
              <a:t>Tradeoff between verification </a:t>
            </a:r>
            <a:r>
              <a:rPr lang="en-US" dirty="0" smtClean="0"/>
              <a:t>time</a:t>
            </a:r>
            <a:r>
              <a:rPr lang="en-US" dirty="0" smtClean="0"/>
              <a:t> and property size (for example, does not work for the </a:t>
            </a:r>
            <a:r>
              <a:rPr lang="en-US" dirty="0" err="1" smtClean="0"/>
              <a:t>mbeddr</a:t>
            </a:r>
            <a:r>
              <a:rPr lang="en-US" dirty="0" smtClean="0"/>
              <a:t> transformation)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51</a:t>
            </a:fld>
            <a:endParaRPr lang="en-US"/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763755" y="1970689"/>
          <a:ext cx="7662038" cy="340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9900"/>
                <a:gridCol w="1401380"/>
                <a:gridCol w="797034"/>
                <a:gridCol w="797035"/>
                <a:gridCol w="953941"/>
                <a:gridCol w="867852"/>
                <a:gridCol w="1164896"/>
              </a:tblGrid>
              <a:tr h="59628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Transformation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ATL / </a:t>
                      </a:r>
                      <a:r>
                        <a:rPr lang="en-US" sz="1200" dirty="0" err="1" smtClean="0"/>
                        <a:t>DSLTrans</a:t>
                      </a:r>
                      <a:r>
                        <a:rPr lang="en-US" sz="1200" dirty="0" smtClean="0"/>
                        <a:t> rules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Path </a:t>
                      </a:r>
                      <a:r>
                        <a:rPr lang="en-US" sz="1200" dirty="0" err="1" smtClean="0"/>
                        <a:t>Conds</a:t>
                      </a:r>
                      <a:r>
                        <a:rPr lang="en-US" sz="1200" dirty="0" smtClean="0"/>
                        <a:t>. Gen.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Time (</a:t>
                      </a:r>
                      <a:r>
                        <a:rPr lang="en-US" sz="1200" dirty="0" err="1" smtClean="0"/>
                        <a:t>s</a:t>
                      </a:r>
                      <a:r>
                        <a:rPr lang="en-US" sz="120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Properties</a:t>
                      </a:r>
                      <a:r>
                        <a:rPr lang="en-US" sz="1200" baseline="0" dirty="0" smtClean="0"/>
                        <a:t> Proved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Time (</a:t>
                      </a:r>
                      <a:r>
                        <a:rPr lang="en-US" sz="1200" dirty="0" err="1" smtClean="0"/>
                        <a:t>s</a:t>
                      </a:r>
                      <a:r>
                        <a:rPr lang="en-US" sz="1200" dirty="0" smtClean="0"/>
                        <a:t>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Memory (MB)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Families-to-Person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 / 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52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1.54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31.45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45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ER-Copier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 / 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1.70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43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Ecore</a:t>
                      </a:r>
                      <a:r>
                        <a:rPr lang="en-US" sz="1200" dirty="0" smtClean="0"/>
                        <a:t>-Copier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11 / 24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57890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2894.44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1401.45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7800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Sliced </a:t>
                      </a:r>
                      <a:r>
                        <a:rPr lang="en-US" sz="1200" dirty="0" err="1" smtClean="0"/>
                        <a:t>Ecore</a:t>
                      </a:r>
                      <a:r>
                        <a:rPr lang="en-US" sz="1200" dirty="0" smtClean="0"/>
                        <a:t>-copier (prop</a:t>
                      </a:r>
                      <a:r>
                        <a:rPr lang="en-US" sz="1200" baseline="0" dirty="0" smtClean="0"/>
                        <a:t> with </a:t>
                      </a:r>
                      <a:r>
                        <a:rPr lang="en-US" sz="1200" dirty="0" smtClean="0"/>
                        <a:t>2 input types,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2 output types)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 / 63 </a:t>
                      </a:r>
                      <a:r>
                        <a:rPr lang="en-US" sz="1200" baseline="0" dirty="0" smtClean="0"/>
                        <a:t> &gt; 13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3.50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9.11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72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Sliced </a:t>
                      </a:r>
                      <a:r>
                        <a:rPr lang="en-US" sz="1200" dirty="0" err="1" smtClean="0"/>
                        <a:t>Ecore</a:t>
                      </a:r>
                      <a:r>
                        <a:rPr lang="en-US" sz="1200" dirty="0" smtClean="0"/>
                        <a:t>-copier</a:t>
                      </a:r>
                    </a:p>
                    <a:p>
                      <a:r>
                        <a:rPr lang="en-US" sz="1200" dirty="0" smtClean="0"/>
                        <a:t>(prop</a:t>
                      </a:r>
                      <a:r>
                        <a:rPr lang="en-US" sz="1200" baseline="0" dirty="0" smtClean="0"/>
                        <a:t> with </a:t>
                      </a:r>
                      <a:r>
                        <a:rPr lang="en-US" sz="1200" dirty="0" smtClean="0"/>
                        <a:t>2 input types,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2 output types)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15 / 63</a:t>
                      </a:r>
                      <a:r>
                        <a:rPr lang="en-US" sz="1200" baseline="0" dirty="0" smtClean="0"/>
                        <a:t> &gt; 17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28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0.95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1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0.46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71</a:t>
                      </a:r>
                      <a:endParaRPr lang="en-US" sz="1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GM to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Autosar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5 / 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3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0.17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9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0.26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48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Properties used to Slice the </a:t>
            </a:r>
            <a:r>
              <a:rPr lang="en-US" dirty="0" err="1" smtClean="0"/>
              <a:t>Ecore</a:t>
            </a:r>
            <a:r>
              <a:rPr lang="en-US" dirty="0" smtClean="0"/>
              <a:t>-Copier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5" name="Picture 4" descr="Ecore_copier_prop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854240" y="1755431"/>
            <a:ext cx="2858034" cy="3788776"/>
          </a:xfrm>
          <a:prstGeom prst="rect">
            <a:avLst/>
          </a:prstGeom>
        </p:spPr>
      </p:pic>
      <p:pic>
        <p:nvPicPr>
          <p:cNvPr id="6" name="Picture 5" descr="Ecore_copier_prop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5175190" y="1755431"/>
            <a:ext cx="3119224" cy="36250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3130" y="5938514"/>
            <a:ext cx="4491421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900" dirty="0" smtClean="0"/>
              <a:t>“</a:t>
            </a:r>
            <a:r>
              <a:rPr lang="en-US" sz="900" i="1" dirty="0" smtClean="0"/>
              <a:t>All bi-directional associations (represented by two inverse </a:t>
            </a:r>
            <a:r>
              <a:rPr lang="en-US" sz="900" i="1" dirty="0" err="1" smtClean="0"/>
              <a:t>EReferences</a:t>
            </a:r>
            <a:r>
              <a:rPr lang="en-US" sz="900" i="1" dirty="0" smtClean="0"/>
              <a:t> instances)</a:t>
            </a:r>
            <a:r>
              <a:rPr lang="en-US" sz="900" i="1" dirty="0" smtClean="0"/>
              <a:t> </a:t>
            </a:r>
          </a:p>
          <a:p>
            <a:r>
              <a:rPr lang="en-US" sz="900" i="1" dirty="0" smtClean="0"/>
              <a:t>between </a:t>
            </a:r>
            <a:r>
              <a:rPr lang="en-US" sz="900" i="1" dirty="0" err="1" smtClean="0"/>
              <a:t>EClass</a:t>
            </a:r>
            <a:r>
              <a:rPr lang="en-US" sz="900" i="1" dirty="0" smtClean="0"/>
              <a:t> instances should have the same end points, i.e., the </a:t>
            </a:r>
            <a:r>
              <a:rPr lang="en-US" sz="900" i="1" dirty="0" err="1" smtClean="0"/>
              <a:t>EClass</a:t>
            </a:r>
            <a:endParaRPr lang="en-US" sz="900" i="1" dirty="0" smtClean="0"/>
          </a:p>
          <a:p>
            <a:r>
              <a:rPr lang="en-US" sz="900" i="1" dirty="0" smtClean="0"/>
              <a:t>Instances should </a:t>
            </a:r>
            <a:r>
              <a:rPr lang="en-US" sz="900" i="1" dirty="0" smtClean="0"/>
              <a:t>have</a:t>
            </a:r>
            <a:r>
              <a:rPr lang="en-US" sz="900" i="1" dirty="0" smtClean="0"/>
              <a:t> the same</a:t>
            </a:r>
            <a:r>
              <a:rPr lang="en-US" sz="900" dirty="0" smtClean="0"/>
              <a:t> </a:t>
            </a:r>
            <a:r>
              <a:rPr lang="en-US" sz="900" dirty="0" smtClean="0"/>
              <a:t>names.”</a:t>
            </a:r>
            <a:endParaRPr lang="en-US" sz="900" dirty="0"/>
          </a:p>
        </p:txBody>
      </p:sp>
      <p:sp>
        <p:nvSpPr>
          <p:cNvPr id="8" name="TextBox 7"/>
          <p:cNvSpPr txBox="1"/>
          <p:nvPr/>
        </p:nvSpPr>
        <p:spPr>
          <a:xfrm>
            <a:off x="4815164" y="5938514"/>
            <a:ext cx="4214974" cy="5078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900" dirty="0" smtClean="0"/>
              <a:t>“</a:t>
            </a:r>
            <a:r>
              <a:rPr lang="en-US" sz="900" i="1" dirty="0" smtClean="0"/>
              <a:t>If there is an </a:t>
            </a:r>
            <a:r>
              <a:rPr lang="en-US" sz="900" i="1" dirty="0" err="1" smtClean="0"/>
              <a:t>EStructuralFeature</a:t>
            </a:r>
            <a:r>
              <a:rPr lang="en-US" sz="900" i="1" dirty="0" smtClean="0"/>
              <a:t> instance in the target model, it must have the</a:t>
            </a:r>
            <a:r>
              <a:rPr lang="en-US" sz="900" i="1" dirty="0" smtClean="0"/>
              <a:t> </a:t>
            </a:r>
          </a:p>
          <a:p>
            <a:r>
              <a:rPr lang="en-US" sz="900" i="1" dirty="0" smtClean="0"/>
              <a:t>equivalent </a:t>
            </a:r>
            <a:r>
              <a:rPr lang="en-US" sz="900" i="1" dirty="0" err="1" smtClean="0"/>
              <a:t>EClass</a:t>
            </a:r>
            <a:r>
              <a:rPr lang="en-US" sz="900" i="1" dirty="0" smtClean="0"/>
              <a:t> instance as a container as the corresponding source </a:t>
            </a:r>
            <a:r>
              <a:rPr lang="en-US" sz="900" i="1" dirty="0" smtClean="0"/>
              <a:t>model</a:t>
            </a:r>
          </a:p>
          <a:p>
            <a:r>
              <a:rPr lang="en-US" sz="900" i="1" dirty="0" err="1" smtClean="0"/>
              <a:t>EStructuralFeature</a:t>
            </a:r>
            <a:r>
              <a:rPr lang="en-US" sz="900" i="1" dirty="0" smtClean="0"/>
              <a:t> </a:t>
            </a:r>
            <a:r>
              <a:rPr lang="en-US" sz="900" i="1" dirty="0" smtClean="0"/>
              <a:t>instance has in the source model</a:t>
            </a:r>
            <a:r>
              <a:rPr lang="en-US" sz="900" i="1" dirty="0" smtClean="0"/>
              <a:t>.</a:t>
            </a:r>
            <a:r>
              <a:rPr lang="en-US" sz="900" dirty="0" smtClean="0"/>
              <a:t>”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We built a theoretically sound property </a:t>
            </a:r>
            <a:r>
              <a:rPr lang="en-US" dirty="0" err="1" smtClean="0"/>
              <a:t>prover</a:t>
            </a:r>
            <a:r>
              <a:rPr lang="en-US" dirty="0" smtClean="0"/>
              <a:t> for model for syntactic pre- / post-condition contracts</a:t>
            </a:r>
          </a:p>
          <a:p>
            <a:pPr lvl="1"/>
            <a:r>
              <a:rPr lang="en-US" dirty="0" smtClean="0"/>
              <a:t>Based on a </a:t>
            </a:r>
            <a:r>
              <a:rPr lang="en-US" dirty="0" smtClean="0"/>
              <a:t>transformation language of reduced expressiveness</a:t>
            </a:r>
          </a:p>
          <a:p>
            <a:pPr lvl="1"/>
            <a:r>
              <a:rPr lang="en-US" dirty="0" smtClean="0"/>
              <a:t>We experimentally validated that technique is applicable to a large class of out-place transformations</a:t>
            </a:r>
          </a:p>
          <a:p>
            <a:pPr lvl="1"/>
            <a:r>
              <a:rPr lang="en-US" dirty="0" smtClean="0"/>
              <a:t>Experiments indicate the technique scales well</a:t>
            </a:r>
          </a:p>
          <a:p>
            <a:pPr lvl="1"/>
            <a:r>
              <a:rPr lang="en-US" dirty="0" smtClean="0"/>
              <a:t>We validated that properties are expressive and intuitive to use</a:t>
            </a:r>
          </a:p>
          <a:p>
            <a:pPr lvl="1"/>
            <a:r>
              <a:rPr lang="en-US" dirty="0" smtClean="0"/>
              <a:t>We have evidence that properties about the preservation of the semantics of transformed models can also be proved</a:t>
            </a:r>
          </a:p>
          <a:p>
            <a:pPr lvl="1"/>
            <a:r>
              <a:rPr lang="en-US" dirty="0" smtClean="0"/>
              <a:t>Can be used </a:t>
            </a:r>
            <a:r>
              <a:rPr lang="en-US" dirty="0" smtClean="0"/>
              <a:t>for</a:t>
            </a:r>
            <a:r>
              <a:rPr lang="en-US" dirty="0" smtClean="0"/>
              <a:t> other model transformation languages than </a:t>
            </a:r>
            <a:r>
              <a:rPr lang="en-US" dirty="0" err="1" smtClean="0"/>
              <a:t>DSLTrans</a:t>
            </a:r>
            <a:r>
              <a:rPr lang="en-US" dirty="0" smtClean="0"/>
              <a:t> </a:t>
            </a:r>
            <a:r>
              <a:rPr lang="en-US" dirty="0" smtClean="0"/>
              <a:t>as demonstrated by the easy “port” into ATL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Tool</a:t>
            </a:r>
          </a:p>
          <a:p>
            <a:pPr lvl="1"/>
            <a:r>
              <a:rPr lang="en-US" dirty="0" smtClean="0"/>
              <a:t>Finish Eclipse integration with </a:t>
            </a:r>
            <a:r>
              <a:rPr lang="en-US" dirty="0" err="1" smtClean="0"/>
              <a:t>DSLTrans</a:t>
            </a:r>
            <a:r>
              <a:rPr lang="en-US" dirty="0" smtClean="0"/>
              <a:t> and ATL editors (work with Manuel </a:t>
            </a:r>
            <a:r>
              <a:rPr lang="en-US" dirty="0" err="1" smtClean="0"/>
              <a:t>Wimmer</a:t>
            </a:r>
            <a:r>
              <a:rPr lang="en-US" dirty="0" smtClean="0"/>
              <a:t>, T.U. Wien)</a:t>
            </a:r>
          </a:p>
          <a:p>
            <a:pPr lvl="1"/>
            <a:r>
              <a:rPr lang="en-US" dirty="0" smtClean="0"/>
              <a:t>More </a:t>
            </a:r>
            <a:r>
              <a:rPr lang="en-US" dirty="0" smtClean="0"/>
              <a:t>experimentation with slicing</a:t>
            </a:r>
            <a:endParaRPr lang="en-US" dirty="0" smtClean="0"/>
          </a:p>
          <a:p>
            <a:pPr lvl="1"/>
            <a:r>
              <a:rPr lang="en-US" dirty="0" smtClean="0"/>
              <a:t>Performance improvements (parallelization)</a:t>
            </a:r>
          </a:p>
          <a:p>
            <a:r>
              <a:rPr lang="en-US" dirty="0" smtClean="0"/>
              <a:t>Theory</a:t>
            </a:r>
          </a:p>
          <a:p>
            <a:pPr lvl="1"/>
            <a:r>
              <a:rPr lang="en-US" dirty="0" smtClean="0"/>
              <a:t>Right abstraction level to explain soundness and </a:t>
            </a:r>
            <a:r>
              <a:rPr lang="en-US" dirty="0" smtClean="0"/>
              <a:t>completeness (work with Bernhard </a:t>
            </a:r>
            <a:r>
              <a:rPr lang="en-US" dirty="0" err="1" smtClean="0"/>
              <a:t>Schaetz</a:t>
            </a:r>
            <a:r>
              <a:rPr lang="en-US" dirty="0" smtClean="0"/>
              <a:t>, </a:t>
            </a:r>
            <a:r>
              <a:rPr lang="en-US" dirty="0" err="1" smtClean="0"/>
              <a:t>fortiss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Including </a:t>
            </a:r>
            <a:r>
              <a:rPr lang="en-US" dirty="0" err="1" smtClean="0"/>
              <a:t>NACs</a:t>
            </a:r>
            <a:r>
              <a:rPr lang="en-US" dirty="0" smtClean="0"/>
              <a:t> in the </a:t>
            </a:r>
            <a:r>
              <a:rPr lang="en-US" dirty="0" smtClean="0"/>
              <a:t>theory of path condition construction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M_MT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464" y="1309100"/>
            <a:ext cx="3461839" cy="48273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Migrating Legacy Models from VCS to AUTOSAR</a:t>
            </a:r>
            <a:br>
              <a:rPr lang="en-US" sz="2800" dirty="0" smtClean="0"/>
            </a:br>
            <a:r>
              <a:rPr lang="en-US" sz="2800" dirty="0" smtClean="0"/>
              <a:t>in </a:t>
            </a:r>
            <a:r>
              <a:rPr lang="en-US" sz="2800" dirty="0" err="1" smtClean="0"/>
              <a:t>DSLTrans</a:t>
            </a:r>
            <a:r>
              <a:rPr lang="en-US" sz="2800" dirty="0" smtClean="0"/>
              <a:t> [2]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2048665" y="2301816"/>
            <a:ext cx="815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Layer 1</a:t>
            </a:r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48665" y="3773088"/>
            <a:ext cx="815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Layer 2</a:t>
            </a:r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48665" y="5216960"/>
            <a:ext cx="815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Layer 3</a:t>
            </a:r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5861397" y="1377464"/>
            <a:ext cx="932494" cy="2048856"/>
          </a:xfrm>
          <a:prstGeom prst="ellipse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Box 45"/>
          <p:cNvSpPr txBox="1">
            <a:spLocks noChangeArrowheads="1"/>
          </p:cNvSpPr>
          <p:nvPr/>
        </p:nvSpPr>
        <p:spPr bwMode="auto">
          <a:xfrm>
            <a:off x="1321753" y="6355695"/>
            <a:ext cx="70971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lvl="1"/>
            <a:r>
              <a:rPr lang="en-US" sz="1200" dirty="0" smtClean="0"/>
              <a:t>[2]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DSLTrans</a:t>
            </a:r>
            <a:r>
              <a:rPr lang="en-US" sz="1200" i="1" dirty="0" smtClean="0"/>
              <a:t>: A Turing Incomplete Transformation Language</a:t>
            </a:r>
            <a:r>
              <a:rPr lang="en-US" sz="1200" dirty="0" smtClean="0"/>
              <a:t>, B. </a:t>
            </a:r>
            <a:r>
              <a:rPr lang="en-US" sz="1200" dirty="0" err="1" smtClean="0"/>
              <a:t>Barroca</a:t>
            </a:r>
            <a:r>
              <a:rPr lang="en-US" sz="1200" dirty="0" smtClean="0"/>
              <a:t>, L. </a:t>
            </a:r>
            <a:r>
              <a:rPr lang="en-US" sz="1200" dirty="0" err="1" smtClean="0"/>
              <a:t>Lúcio</a:t>
            </a:r>
            <a:r>
              <a:rPr lang="en-US" sz="1200" dirty="0" smtClean="0"/>
              <a:t>, V. </a:t>
            </a:r>
            <a:r>
              <a:rPr lang="en-US" sz="1200" dirty="0" err="1" smtClean="0"/>
              <a:t>Amaral</a:t>
            </a:r>
            <a:r>
              <a:rPr lang="en-US" sz="1200" dirty="0" smtClean="0"/>
              <a:t> R. </a:t>
            </a:r>
            <a:r>
              <a:rPr lang="en-US" sz="1200" dirty="0" err="1" smtClean="0"/>
              <a:t>Félix</a:t>
            </a:r>
            <a:r>
              <a:rPr lang="en-US" sz="1200" dirty="0" smtClean="0"/>
              <a:t>, </a:t>
            </a:r>
            <a:br>
              <a:rPr lang="en-US" sz="1200" dirty="0" smtClean="0"/>
            </a:br>
            <a:r>
              <a:rPr lang="en-US" sz="1200" dirty="0" smtClean="0"/>
              <a:t>V. Sousa. Proceedings of SLE 2010, Eindhoven, Netherlands, 2010</a:t>
            </a:r>
            <a:r>
              <a:rPr lang="en-US" sz="1200" dirty="0" smtClean="0"/>
              <a:t>. (LNCS)</a:t>
            </a:r>
            <a:endParaRPr lang="en-US" sz="1200" dirty="0"/>
          </a:p>
        </p:txBody>
      </p:sp>
      <p:sp>
        <p:nvSpPr>
          <p:cNvPr id="13" name="Oval 12"/>
          <p:cNvSpPr/>
          <p:nvPr/>
        </p:nvSpPr>
        <p:spPr>
          <a:xfrm>
            <a:off x="3499076" y="3305884"/>
            <a:ext cx="1483111" cy="1580738"/>
          </a:xfrm>
          <a:prstGeom prst="ellipse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DSLTrans</a:t>
            </a:r>
            <a:r>
              <a:rPr lang="en-US" dirty="0" smtClean="0"/>
              <a:t> Rule Detail</a:t>
            </a:r>
            <a:endParaRPr lang="en-US" dirty="0"/>
          </a:p>
        </p:txBody>
      </p:sp>
      <p:pic>
        <p:nvPicPr>
          <p:cNvPr id="4" name="Picture 3" descr="Screen Shot 2015-05-13 at 11.01.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42" y="1475155"/>
            <a:ext cx="2197583" cy="5204803"/>
          </a:xfrm>
          <a:prstGeom prst="rect">
            <a:avLst/>
          </a:prstGeom>
        </p:spPr>
      </p:pic>
      <p:pic>
        <p:nvPicPr>
          <p:cNvPr id="7" name="Picture 6" descr="Screen Shot 2015-05-13 at 11.17.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738" y="1847655"/>
            <a:ext cx="4490118" cy="43598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Requirements [3] for the migration transformation from General Motors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CFCD57-B7ED-7141-86F5-9A05215B0CE0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  <p:pic>
        <p:nvPicPr>
          <p:cNvPr id="72708" name="Picture 6" descr="properties_G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325" y="1979613"/>
            <a:ext cx="7937500" cy="340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95325" y="4468813"/>
            <a:ext cx="7770813" cy="531812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2710" name="TextBox 7"/>
          <p:cNvSpPr txBox="1">
            <a:spLocks noChangeArrowheads="1"/>
          </p:cNvSpPr>
          <p:nvPr/>
        </p:nvSpPr>
        <p:spPr bwMode="auto">
          <a:xfrm>
            <a:off x="1022350" y="5894388"/>
            <a:ext cx="68675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 smtClean="0"/>
              <a:t>[3] </a:t>
            </a:r>
            <a:r>
              <a:rPr lang="en-US" sz="1200" dirty="0"/>
              <a:t>G. </a:t>
            </a:r>
            <a:r>
              <a:rPr lang="en-US" sz="1200" dirty="0" err="1"/>
              <a:t>Selim</a:t>
            </a:r>
            <a:r>
              <a:rPr lang="en-US" sz="1200" dirty="0"/>
              <a:t>, S. Wang, J. R. </a:t>
            </a:r>
            <a:r>
              <a:rPr lang="en-US" sz="1200" dirty="0" err="1"/>
              <a:t>Cordy</a:t>
            </a:r>
            <a:r>
              <a:rPr lang="en-US" sz="1200" dirty="0"/>
              <a:t>, J. </a:t>
            </a:r>
            <a:r>
              <a:rPr lang="en-US" sz="1200" dirty="0" err="1"/>
              <a:t>Dingel</a:t>
            </a:r>
            <a:r>
              <a:rPr lang="en-US" sz="1200" dirty="0"/>
              <a:t>. “Model Transformations for Migrating Legacy Models: </a:t>
            </a:r>
          </a:p>
          <a:p>
            <a:r>
              <a:rPr lang="en-US" sz="1200" dirty="0"/>
              <a:t>An Industrial Case Study”. ECMFA 2012, </a:t>
            </a:r>
            <a:r>
              <a:rPr lang="en-US" sz="1200" dirty="0" err="1"/>
              <a:t>Lyngby</a:t>
            </a:r>
            <a:r>
              <a:rPr lang="en-US" sz="1200" dirty="0"/>
              <a:t>, Denmark (LNCS)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Example property [4]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F21334-DECB-5343-8F2B-EE39DB5B28F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74757" name="TextBox 5"/>
          <p:cNvSpPr txBox="1">
            <a:spLocks noChangeArrowheads="1"/>
          </p:cNvSpPr>
          <p:nvPr/>
        </p:nvSpPr>
        <p:spPr bwMode="auto">
          <a:xfrm>
            <a:off x="625475" y="4979988"/>
            <a:ext cx="82581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P1: “If a PhysicalNode is connected to a Service through the provided association (in the input), then</a:t>
            </a:r>
          </a:p>
          <a:p>
            <a:pPr algn="ctr"/>
            <a:r>
              <a:rPr lang="en-US" sz="1400"/>
              <a:t>the corresponding CompositionType will be connected to a PPortPrototype (in the output).”</a:t>
            </a:r>
          </a:p>
        </p:txBody>
      </p:sp>
      <p:sp>
        <p:nvSpPr>
          <p:cNvPr id="74758" name="TextBox 6"/>
          <p:cNvSpPr txBox="1">
            <a:spLocks noChangeArrowheads="1"/>
          </p:cNvSpPr>
          <p:nvPr/>
        </p:nvSpPr>
        <p:spPr bwMode="auto">
          <a:xfrm>
            <a:off x="625475" y="5894388"/>
            <a:ext cx="79390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 smtClean="0"/>
              <a:t>[4] </a:t>
            </a:r>
            <a:r>
              <a:rPr lang="en-US" sz="1200" dirty="0"/>
              <a:t>G. </a:t>
            </a:r>
            <a:r>
              <a:rPr lang="en-US" sz="1200" dirty="0" err="1"/>
              <a:t>Selim</a:t>
            </a:r>
            <a:r>
              <a:rPr lang="en-US" sz="1200" dirty="0"/>
              <a:t>, L. </a:t>
            </a:r>
            <a:r>
              <a:rPr lang="en-US" sz="1200" dirty="0" err="1"/>
              <a:t>Lúcio</a:t>
            </a:r>
            <a:r>
              <a:rPr lang="en-US" sz="1200" dirty="0"/>
              <a:t>, J. R. </a:t>
            </a:r>
            <a:r>
              <a:rPr lang="en-US" sz="1200" dirty="0" err="1"/>
              <a:t>Cordy</a:t>
            </a:r>
            <a:r>
              <a:rPr lang="en-US" sz="1200" dirty="0"/>
              <a:t>,  J. </a:t>
            </a:r>
            <a:r>
              <a:rPr lang="en-US" sz="1200" dirty="0" err="1"/>
              <a:t>Dingel</a:t>
            </a:r>
            <a:r>
              <a:rPr lang="en-US" sz="1200" dirty="0"/>
              <a:t> and B. Oakes. ” Specification and Verification of Graph-Based Model</a:t>
            </a:r>
          </a:p>
          <a:p>
            <a:r>
              <a:rPr lang="en-US" sz="1200" dirty="0"/>
              <a:t>Transformation Properties”  ICGT 2014, York, UK. (LNCS)</a:t>
            </a:r>
          </a:p>
        </p:txBody>
      </p:sp>
      <p:pic>
        <p:nvPicPr>
          <p:cNvPr id="7" name="Picture 6" descr="P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530516" y="1875655"/>
            <a:ext cx="6299200" cy="276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20333</TotalTime>
  <Words>2092</Words>
  <Application>Microsoft Macintosh PowerPoint</Application>
  <PresentationFormat>On-screen Show (4:3)</PresentationFormat>
  <Paragraphs>367</Paragraphs>
  <Slides>54</Slides>
  <Notes>11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Clarity</vt:lpstr>
      <vt:lpstr>Verifying Model Transformations for Real</vt:lpstr>
      <vt:lpstr>Outlook</vt:lpstr>
      <vt:lpstr>Problem Statement</vt:lpstr>
      <vt:lpstr>Problem Statement</vt:lpstr>
      <vt:lpstr>VCS to AUTOSAR Transformation [1]</vt:lpstr>
      <vt:lpstr>Migrating Legacy Models from VCS to AUTOSAR in DSLTrans [2]</vt:lpstr>
      <vt:lpstr>DSLTrans Rule Detail</vt:lpstr>
      <vt:lpstr>Requirements [3] for the migration transformation from General Motors </vt:lpstr>
      <vt:lpstr>Example property [4]</vt:lpstr>
      <vt:lpstr>Path Condition Generation of DSLTrans Model Transformations [5,6]</vt:lpstr>
      <vt:lpstr>Case 1: Rule has no Dependencies</vt:lpstr>
      <vt:lpstr>Case 2: Rule’s Dependencies are not Satisfied by the Path Condition</vt:lpstr>
      <vt:lpstr>Case 3: Totally- and Partially- Satisfied Dependencies  </vt:lpstr>
      <vt:lpstr>Case 3: Totally- and Partially- Satisfied Dependencies  </vt:lpstr>
      <vt:lpstr>Case 3: Totally- and Partially- Satisfied Dependencies  </vt:lpstr>
      <vt:lpstr>Slide 16</vt:lpstr>
      <vt:lpstr>Symbolic Execution of Rules with Conditions on Attributes</vt:lpstr>
      <vt:lpstr>Symbolic Execution of Rules with Conditions on Attributes</vt:lpstr>
      <vt:lpstr>Proving Properties</vt:lpstr>
      <vt:lpstr>Properties of Property Proving [7]</vt:lpstr>
      <vt:lpstr>Implementation</vt:lpstr>
      <vt:lpstr>Tooling and developers</vt:lpstr>
      <vt:lpstr>Tool Architecture</vt:lpstr>
      <vt:lpstr>Model-Driven Development: Challenges</vt:lpstr>
      <vt:lpstr>Model-Driven Development: Advantages</vt:lpstr>
      <vt:lpstr>Model-Driven Development: Ambivalent</vt:lpstr>
      <vt:lpstr>Case Studies</vt:lpstr>
      <vt:lpstr>Case study 1: GM To Autosar</vt:lpstr>
      <vt:lpstr>Case study 2: UML-RT to Kiltera</vt:lpstr>
      <vt:lpstr>UML-RT to Kiltera: rules vs path conditions</vt:lpstr>
      <vt:lpstr>UML-RT to Kiltera: rules vs time</vt:lpstr>
      <vt:lpstr>UML-RT to Kiltera: rules vs space</vt:lpstr>
      <vt:lpstr>Case study 3: mbeddr to C</vt:lpstr>
      <vt:lpstr>mbeddr to C: rules vs path conditions</vt:lpstr>
      <vt:lpstr>mbeddr to C: rules vs time</vt:lpstr>
      <vt:lpstr>mbeddr to C: rules vs space</vt:lpstr>
      <vt:lpstr>Going Mainstream: Proving Properties of ATL Transformations [9]</vt:lpstr>
      <vt:lpstr>Transforming ATL into DSLTrans</vt:lpstr>
      <vt:lpstr>Transforming ATL into DSLTrans</vt:lpstr>
      <vt:lpstr>Transforming ATL into DSLTrans</vt:lpstr>
      <vt:lpstr>Transforming ATL into DSLTrans</vt:lpstr>
      <vt:lpstr>Transforming ATL into DSLTrans</vt:lpstr>
      <vt:lpstr>Transforming ATL into DSLTrans</vt:lpstr>
      <vt:lpstr>Transforming ATL into DSLTrans</vt:lpstr>
      <vt:lpstr>Transforming ATL into DSLTrans</vt:lpstr>
      <vt:lpstr>Treated ATL Subset (declarative)</vt:lpstr>
      <vt:lpstr>Properties of ATL Transformations</vt:lpstr>
      <vt:lpstr>Properties of ATL Transformations</vt:lpstr>
      <vt:lpstr>Properties of ATL Transformations</vt:lpstr>
      <vt:lpstr>DSLTrans Transformation Slicing</vt:lpstr>
      <vt:lpstr>Results</vt:lpstr>
      <vt:lpstr>Properties used to Slice the Ecore-Copier</vt:lpstr>
      <vt:lpstr>Conclusion</vt:lpstr>
      <vt:lpstr>Future Work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FTG+PM Framework for  Multi-Paradigm Modelling:  An Automotive Case Study</dc:title>
  <dc:creator>smusta4</dc:creator>
  <cp:lastModifiedBy>Levi Lucio</cp:lastModifiedBy>
  <cp:revision>652</cp:revision>
  <cp:lastPrinted>2012-09-28T21:01:07Z</cp:lastPrinted>
  <dcterms:created xsi:type="dcterms:W3CDTF">2015-05-11T15:36:39Z</dcterms:created>
  <dcterms:modified xsi:type="dcterms:W3CDTF">2015-05-13T15:46:54Z</dcterms:modified>
</cp:coreProperties>
</file>